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Lst>
  <p:notesMasterIdLst>
    <p:notesMasterId r:id="rId7"/>
  </p:notesMasterIdLst>
  <p:sldSz cx="14630400" cy="8229600"/>
  <p:notesSz cx="8229600" cy="14630400"/>
  <p:embeddedFontLst>
    <p:embeddedFont>
      <p:font typeface="Sora Medium"/>
      <p:regular r:id="rId12"/>
    </p:embeddedFont>
    <p:embeddedFont>
      <p:font typeface="Sora Medium"/>
      <p:regular r:id="rId13"/>
    </p:embeddedFont>
    <p:embeddedFont>
      <p:font typeface="Noto Sans TC"/>
      <p:regular r:id="rId14"/>
    </p:embeddedFont>
    <p:embeddedFont>
      <p:font typeface="Noto Sans TC"/>
      <p:regular r:id="rId1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2" Type="http://schemas.openxmlformats.org/officeDocument/2006/relationships/font" Target="fonts/font1.fntdata"/><Relationship Id="rId13" Type="http://schemas.openxmlformats.org/officeDocument/2006/relationships/font" Target="fonts/font2.fntdata"/><Relationship Id="rId14" Type="http://schemas.openxmlformats.org/officeDocument/2006/relationships/font" Target="fonts/font3.fntdata"/><Relationship Id="rId15"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slideLayout" Target="../slideLayouts/slideLayout6.xml"/><Relationship Id="rId10"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65722"/>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Mastering Modern CSS: A Developer's Guide</a:t>
            </a:r>
            <a:endParaRPr lang="en-US" sz="4450" dirty="0"/>
          </a:p>
        </p:txBody>
      </p:sp>
      <p:sp>
        <p:nvSpPr>
          <p:cNvPr id="4" name="Text 1"/>
          <p:cNvSpPr/>
          <p:nvPr/>
        </p:nvSpPr>
        <p:spPr>
          <a:xfrm>
            <a:off x="6280190" y="3723442"/>
            <a:ext cx="7556421" cy="254031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Welcome to this in-depth presentation on modern CSS techniques essential for every web developer. We'll explore fundamental concepts like positioning and responsive design, then delve into advanced topics such as CSS variables, transitions, and animations. Our goal is to provide clear explanations, practical examples, and actionable insights that you can immediately apply to your projects, making your web designs more dynamic, adaptable, and maintainable.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0932" y="621625"/>
            <a:ext cx="7307699" cy="564952"/>
          </a:xfrm>
          <a:prstGeom prst="rect">
            <a:avLst/>
          </a:prstGeom>
          <a:noFill/>
          <a:ln/>
        </p:spPr>
        <p:txBody>
          <a:bodyPr wrap="none" lIns="0" tIns="0" rIns="0" bIns="0" rtlCol="0" anchor="t"/>
          <a:lstStyle/>
          <a:p>
            <a:pPr algn="l" indent="0" marL="0">
              <a:lnSpc>
                <a:spcPts val="4400"/>
              </a:lnSpc>
              <a:buNone/>
            </a:pPr>
            <a:r>
              <a:rPr lang="en-US" sz="3550" dirty="0">
                <a:solidFill>
                  <a:srgbClr val="97B8FF"/>
                </a:solidFill>
                <a:latin typeface="Sora Medium" pitchFamily="34" charset="0"/>
                <a:ea typeface="Sora Medium" pitchFamily="34" charset="-122"/>
                <a:cs typeface="Sora Medium" pitchFamily="34" charset="-120"/>
              </a:rPr>
              <a:t>Understanding CSS Positioning</a:t>
            </a:r>
            <a:endParaRPr lang="en-US" sz="3550" dirty="0"/>
          </a:p>
        </p:txBody>
      </p:sp>
      <p:sp>
        <p:nvSpPr>
          <p:cNvPr id="3" name="Text 1"/>
          <p:cNvSpPr/>
          <p:nvPr/>
        </p:nvSpPr>
        <p:spPr>
          <a:xfrm>
            <a:off x="790932" y="1638419"/>
            <a:ext cx="2259806" cy="282416"/>
          </a:xfrm>
          <a:prstGeom prst="rect">
            <a:avLst/>
          </a:prstGeom>
          <a:noFill/>
          <a:ln/>
        </p:spPr>
        <p:txBody>
          <a:bodyPr wrap="none" lIns="0" tIns="0" rIns="0" bIns="0" rtlCol="0" anchor="t"/>
          <a:lstStyle/>
          <a:p>
            <a:pPr algn="l" indent="0" marL="0">
              <a:lnSpc>
                <a:spcPts val="2200"/>
              </a:lnSpc>
              <a:buNone/>
            </a:pPr>
            <a:r>
              <a:rPr lang="en-US" sz="1750" dirty="0">
                <a:solidFill>
                  <a:srgbClr val="97B8FF"/>
                </a:solidFill>
                <a:latin typeface="Sora Medium" pitchFamily="34" charset="0"/>
                <a:ea typeface="Sora Medium" pitchFamily="34" charset="-122"/>
                <a:cs typeface="Sora Medium" pitchFamily="34" charset="-120"/>
              </a:rPr>
              <a:t>Static (Default)</a:t>
            </a:r>
            <a:endParaRPr lang="en-US" sz="1750" dirty="0"/>
          </a:p>
        </p:txBody>
      </p:sp>
      <p:sp>
        <p:nvSpPr>
          <p:cNvPr id="4" name="Text 2"/>
          <p:cNvSpPr/>
          <p:nvPr/>
        </p:nvSpPr>
        <p:spPr>
          <a:xfrm>
            <a:off x="790932" y="2101572"/>
            <a:ext cx="2931319" cy="2312670"/>
          </a:xfrm>
          <a:prstGeom prst="rect">
            <a:avLst/>
          </a:prstGeom>
          <a:noFill/>
          <a:ln/>
        </p:spPr>
        <p:txBody>
          <a:bodyPr wrap="square" lIns="0" tIns="0" rIns="0" bIns="0" rtlCol="0" anchor="t"/>
          <a:lstStyle/>
          <a:p>
            <a:pPr algn="l" indent="0" marL="0">
              <a:lnSpc>
                <a:spcPts val="2250"/>
              </a:lnSpc>
              <a:buNone/>
            </a:pPr>
            <a:r>
              <a:rPr lang="en-US" sz="1400" dirty="0">
                <a:solidFill>
                  <a:srgbClr val="E0D6DE"/>
                </a:solidFill>
                <a:latin typeface="Noto Sans TC" pitchFamily="34" charset="0"/>
                <a:ea typeface="Noto Sans TC" pitchFamily="34" charset="-122"/>
                <a:cs typeface="Noto Sans TC" pitchFamily="34" charset="-120"/>
              </a:rPr>
              <a:t>Elements render in their natural order within the document flow. This is the default behavior for all HTML elements and provides the most predictable layout. You cannot use top, bottom, left, or right properties with static positioning.</a:t>
            </a:r>
            <a:endParaRPr lang="en-US" sz="1400" dirty="0"/>
          </a:p>
        </p:txBody>
      </p:sp>
      <p:sp>
        <p:nvSpPr>
          <p:cNvPr id="5" name="Shape 3"/>
          <p:cNvSpPr/>
          <p:nvPr/>
        </p:nvSpPr>
        <p:spPr>
          <a:xfrm>
            <a:off x="790932" y="4617601"/>
            <a:ext cx="2931319" cy="1427321"/>
          </a:xfrm>
          <a:prstGeom prst="roundRect">
            <a:avLst>
              <a:gd name="adj" fmla="val 1900"/>
            </a:avLst>
          </a:prstGeom>
          <a:solidFill>
            <a:srgbClr val="00184D"/>
          </a:solidFill>
          <a:ln/>
        </p:spPr>
      </p:sp>
      <p:sp>
        <p:nvSpPr>
          <p:cNvPr id="6" name="Shape 4"/>
          <p:cNvSpPr/>
          <p:nvPr/>
        </p:nvSpPr>
        <p:spPr>
          <a:xfrm>
            <a:off x="782002" y="4617601"/>
            <a:ext cx="2949178" cy="1427321"/>
          </a:xfrm>
          <a:prstGeom prst="roundRect">
            <a:avLst>
              <a:gd name="adj" fmla="val 1900"/>
            </a:avLst>
          </a:prstGeom>
          <a:solidFill>
            <a:srgbClr val="00184D"/>
          </a:solidFill>
          <a:ln/>
        </p:spPr>
      </p:sp>
      <p:sp>
        <p:nvSpPr>
          <p:cNvPr id="7" name="Text 5"/>
          <p:cNvSpPr/>
          <p:nvPr/>
        </p:nvSpPr>
        <p:spPr>
          <a:xfrm>
            <a:off x="962739" y="4753094"/>
            <a:ext cx="2587704" cy="1156335"/>
          </a:xfrm>
          <a:prstGeom prst="rect">
            <a:avLst/>
          </a:prstGeom>
          <a:noFill/>
          <a:ln/>
        </p:spPr>
        <p:txBody>
          <a:bodyPr wrap="square" lIns="0" tIns="0" rIns="0" bIns="0" rtlCol="0" anchor="t"/>
          <a:lstStyle/>
          <a:p>
            <a:pPr algn="l" indent="0" marL="0">
              <a:lnSpc>
                <a:spcPts val="2250"/>
              </a:lnSpc>
              <a:buNone/>
            </a:pPr>
            <a:r>
              <a:rPr lang="en-US" sz="1400" dirty="0">
                <a:solidFill>
                  <a:srgbClr val="E0D6DE"/>
                </a:solidFill>
                <a:highlight>
                  <a:srgbClr val="00184D"/>
                </a:highlight>
                <a:latin typeface="Consolas" pitchFamily="34" charset="0"/>
                <a:ea typeface="Consolas" pitchFamily="34" charset="-122"/>
                <a:cs typeface="Consolas" pitchFamily="34" charset="-120"/>
              </a:rPr>
              <a:t>.element {  position: static;}</a:t>
            </a:r>
            <a:endParaRPr lang="en-US" sz="1400" dirty="0"/>
          </a:p>
        </p:txBody>
      </p:sp>
      <p:sp>
        <p:nvSpPr>
          <p:cNvPr id="8" name="Text 6"/>
          <p:cNvSpPr/>
          <p:nvPr/>
        </p:nvSpPr>
        <p:spPr>
          <a:xfrm>
            <a:off x="4170878" y="1638419"/>
            <a:ext cx="2259806" cy="282416"/>
          </a:xfrm>
          <a:prstGeom prst="rect">
            <a:avLst/>
          </a:prstGeom>
          <a:noFill/>
          <a:ln/>
        </p:spPr>
        <p:txBody>
          <a:bodyPr wrap="none" lIns="0" tIns="0" rIns="0" bIns="0" rtlCol="0" anchor="t"/>
          <a:lstStyle/>
          <a:p>
            <a:pPr algn="l" indent="0" marL="0">
              <a:lnSpc>
                <a:spcPts val="2200"/>
              </a:lnSpc>
              <a:buNone/>
            </a:pPr>
            <a:r>
              <a:rPr lang="en-US" sz="1750" dirty="0">
                <a:solidFill>
                  <a:srgbClr val="97B8FF"/>
                </a:solidFill>
                <a:latin typeface="Sora Medium" pitchFamily="34" charset="0"/>
                <a:ea typeface="Sora Medium" pitchFamily="34" charset="-122"/>
                <a:cs typeface="Sora Medium" pitchFamily="34" charset="-120"/>
              </a:rPr>
              <a:t>Relative</a:t>
            </a:r>
            <a:endParaRPr lang="en-US" sz="1750" dirty="0"/>
          </a:p>
        </p:txBody>
      </p:sp>
      <p:sp>
        <p:nvSpPr>
          <p:cNvPr id="9" name="Text 7"/>
          <p:cNvSpPr/>
          <p:nvPr/>
        </p:nvSpPr>
        <p:spPr>
          <a:xfrm>
            <a:off x="4170878" y="2101572"/>
            <a:ext cx="2931319" cy="2023586"/>
          </a:xfrm>
          <a:prstGeom prst="rect">
            <a:avLst/>
          </a:prstGeom>
          <a:noFill/>
          <a:ln/>
        </p:spPr>
        <p:txBody>
          <a:bodyPr wrap="square" lIns="0" tIns="0" rIns="0" bIns="0" rtlCol="0" anchor="t"/>
          <a:lstStyle/>
          <a:p>
            <a:pPr algn="l" indent="0" marL="0">
              <a:lnSpc>
                <a:spcPts val="2250"/>
              </a:lnSpc>
              <a:buNone/>
            </a:pPr>
            <a:r>
              <a:rPr lang="en-US" sz="1400" dirty="0">
                <a:solidFill>
                  <a:srgbClr val="E0D6DE"/>
                </a:solidFill>
                <a:latin typeface="Noto Sans TC" pitchFamily="34" charset="0"/>
                <a:ea typeface="Noto Sans TC" pitchFamily="34" charset="-122"/>
                <a:cs typeface="Noto Sans TC" pitchFamily="34" charset="-120"/>
              </a:rPr>
              <a:t>Elements are positioned relative to their normal position. Using top, bottom, left, or right will shift the element from its original place, but it still occupies that space in the document flow, affecting subsequent elements.</a:t>
            </a:r>
            <a:endParaRPr lang="en-US" sz="1400" dirty="0"/>
          </a:p>
        </p:txBody>
      </p:sp>
      <p:sp>
        <p:nvSpPr>
          <p:cNvPr id="10" name="Shape 8"/>
          <p:cNvSpPr/>
          <p:nvPr/>
        </p:nvSpPr>
        <p:spPr>
          <a:xfrm>
            <a:off x="4170878" y="4328517"/>
            <a:ext cx="2931319" cy="2005489"/>
          </a:xfrm>
          <a:prstGeom prst="roundRect">
            <a:avLst>
              <a:gd name="adj" fmla="val 1352"/>
            </a:avLst>
          </a:prstGeom>
          <a:solidFill>
            <a:srgbClr val="00184D"/>
          </a:solidFill>
          <a:ln/>
        </p:spPr>
      </p:sp>
      <p:sp>
        <p:nvSpPr>
          <p:cNvPr id="11" name="Shape 9"/>
          <p:cNvSpPr/>
          <p:nvPr/>
        </p:nvSpPr>
        <p:spPr>
          <a:xfrm>
            <a:off x="4161949" y="4328517"/>
            <a:ext cx="2949178" cy="2005489"/>
          </a:xfrm>
          <a:prstGeom prst="roundRect">
            <a:avLst>
              <a:gd name="adj" fmla="val 1352"/>
            </a:avLst>
          </a:prstGeom>
          <a:solidFill>
            <a:srgbClr val="00184D"/>
          </a:solidFill>
          <a:ln/>
        </p:spPr>
      </p:sp>
      <p:sp>
        <p:nvSpPr>
          <p:cNvPr id="12" name="Text 10"/>
          <p:cNvSpPr/>
          <p:nvPr/>
        </p:nvSpPr>
        <p:spPr>
          <a:xfrm>
            <a:off x="4342686" y="4464010"/>
            <a:ext cx="2587704" cy="1734503"/>
          </a:xfrm>
          <a:prstGeom prst="rect">
            <a:avLst/>
          </a:prstGeom>
          <a:noFill/>
          <a:ln/>
        </p:spPr>
        <p:txBody>
          <a:bodyPr wrap="square" lIns="0" tIns="0" rIns="0" bIns="0" rtlCol="0" anchor="t"/>
          <a:lstStyle/>
          <a:p>
            <a:pPr algn="l" indent="0" marL="0">
              <a:lnSpc>
                <a:spcPts val="2250"/>
              </a:lnSpc>
              <a:buNone/>
            </a:pPr>
            <a:r>
              <a:rPr lang="en-US" sz="1400" dirty="0">
                <a:solidFill>
                  <a:srgbClr val="E0D6DE"/>
                </a:solidFill>
                <a:highlight>
                  <a:srgbClr val="00184D"/>
                </a:highlight>
                <a:latin typeface="Consolas" pitchFamily="34" charset="0"/>
                <a:ea typeface="Consolas" pitchFamily="34" charset="-122"/>
                <a:cs typeface="Consolas" pitchFamily="34" charset="-120"/>
              </a:rPr>
              <a:t>.button {  position: relative;  top: 10px;  left: 20px;}</a:t>
            </a:r>
            <a:endParaRPr lang="en-US" sz="1400" dirty="0"/>
          </a:p>
        </p:txBody>
      </p:sp>
      <p:sp>
        <p:nvSpPr>
          <p:cNvPr id="13" name="Text 11"/>
          <p:cNvSpPr/>
          <p:nvPr/>
        </p:nvSpPr>
        <p:spPr>
          <a:xfrm>
            <a:off x="7550825" y="1638419"/>
            <a:ext cx="2259806" cy="282416"/>
          </a:xfrm>
          <a:prstGeom prst="rect">
            <a:avLst/>
          </a:prstGeom>
          <a:noFill/>
          <a:ln/>
        </p:spPr>
        <p:txBody>
          <a:bodyPr wrap="none" lIns="0" tIns="0" rIns="0" bIns="0" rtlCol="0" anchor="t"/>
          <a:lstStyle/>
          <a:p>
            <a:pPr algn="l" indent="0" marL="0">
              <a:lnSpc>
                <a:spcPts val="2200"/>
              </a:lnSpc>
              <a:buNone/>
            </a:pPr>
            <a:r>
              <a:rPr lang="en-US" sz="1750" dirty="0">
                <a:solidFill>
                  <a:srgbClr val="97B8FF"/>
                </a:solidFill>
                <a:latin typeface="Sora Medium" pitchFamily="34" charset="0"/>
                <a:ea typeface="Sora Medium" pitchFamily="34" charset="-122"/>
                <a:cs typeface="Sora Medium" pitchFamily="34" charset="-120"/>
              </a:rPr>
              <a:t>Absolute</a:t>
            </a:r>
            <a:endParaRPr lang="en-US" sz="1750" dirty="0"/>
          </a:p>
        </p:txBody>
      </p:sp>
      <p:sp>
        <p:nvSpPr>
          <p:cNvPr id="14" name="Text 12"/>
          <p:cNvSpPr/>
          <p:nvPr/>
        </p:nvSpPr>
        <p:spPr>
          <a:xfrm>
            <a:off x="7550825" y="2101572"/>
            <a:ext cx="2931319" cy="2312670"/>
          </a:xfrm>
          <a:prstGeom prst="rect">
            <a:avLst/>
          </a:prstGeom>
          <a:noFill/>
          <a:ln/>
        </p:spPr>
        <p:txBody>
          <a:bodyPr wrap="square" lIns="0" tIns="0" rIns="0" bIns="0" rtlCol="0" anchor="t"/>
          <a:lstStyle/>
          <a:p>
            <a:pPr algn="l" indent="0" marL="0">
              <a:lnSpc>
                <a:spcPts val="2250"/>
              </a:lnSpc>
              <a:buNone/>
            </a:pPr>
            <a:r>
              <a:rPr lang="en-US" sz="1400" dirty="0">
                <a:solidFill>
                  <a:srgbClr val="E0D6DE"/>
                </a:solidFill>
                <a:latin typeface="Noto Sans TC" pitchFamily="34" charset="0"/>
                <a:ea typeface="Noto Sans TC" pitchFamily="34" charset="-122"/>
                <a:cs typeface="Noto Sans TC" pitchFamily="34" charset="-120"/>
              </a:rPr>
              <a:t>Elements are positioned relative to their closest positioned ancestor. If no ancestor is positioned, they are relative to the initial containing block (usually the document body). Absolutely positioned elements are removed from the normal document flow.</a:t>
            </a:r>
            <a:endParaRPr lang="en-US" sz="1400" dirty="0"/>
          </a:p>
        </p:txBody>
      </p:sp>
      <p:sp>
        <p:nvSpPr>
          <p:cNvPr id="15" name="Shape 13"/>
          <p:cNvSpPr/>
          <p:nvPr/>
        </p:nvSpPr>
        <p:spPr>
          <a:xfrm>
            <a:off x="7550825" y="4617601"/>
            <a:ext cx="2931319" cy="2005489"/>
          </a:xfrm>
          <a:prstGeom prst="roundRect">
            <a:avLst>
              <a:gd name="adj" fmla="val 1352"/>
            </a:avLst>
          </a:prstGeom>
          <a:solidFill>
            <a:srgbClr val="00184D"/>
          </a:solidFill>
          <a:ln/>
        </p:spPr>
      </p:sp>
      <p:sp>
        <p:nvSpPr>
          <p:cNvPr id="16" name="Shape 14"/>
          <p:cNvSpPr/>
          <p:nvPr/>
        </p:nvSpPr>
        <p:spPr>
          <a:xfrm>
            <a:off x="7541895" y="4617601"/>
            <a:ext cx="2949178" cy="2005489"/>
          </a:xfrm>
          <a:prstGeom prst="roundRect">
            <a:avLst>
              <a:gd name="adj" fmla="val 1352"/>
            </a:avLst>
          </a:prstGeom>
          <a:solidFill>
            <a:srgbClr val="00184D"/>
          </a:solidFill>
          <a:ln/>
        </p:spPr>
      </p:sp>
      <p:sp>
        <p:nvSpPr>
          <p:cNvPr id="17" name="Text 15"/>
          <p:cNvSpPr/>
          <p:nvPr/>
        </p:nvSpPr>
        <p:spPr>
          <a:xfrm>
            <a:off x="7722632" y="4753094"/>
            <a:ext cx="2587704" cy="1734503"/>
          </a:xfrm>
          <a:prstGeom prst="rect">
            <a:avLst/>
          </a:prstGeom>
          <a:noFill/>
          <a:ln/>
        </p:spPr>
        <p:txBody>
          <a:bodyPr wrap="square" lIns="0" tIns="0" rIns="0" bIns="0" rtlCol="0" anchor="t"/>
          <a:lstStyle/>
          <a:p>
            <a:pPr algn="l" indent="0" marL="0">
              <a:lnSpc>
                <a:spcPts val="2250"/>
              </a:lnSpc>
              <a:buNone/>
            </a:pPr>
            <a:r>
              <a:rPr lang="en-US" sz="1400" dirty="0">
                <a:solidFill>
                  <a:srgbClr val="E0D6DE"/>
                </a:solidFill>
                <a:highlight>
                  <a:srgbClr val="00184D"/>
                </a:highlight>
                <a:latin typeface="Consolas" pitchFamily="34" charset="0"/>
                <a:ea typeface="Consolas" pitchFamily="34" charset="-122"/>
                <a:cs typeface="Consolas" pitchFamily="34" charset="-120"/>
              </a:rPr>
              <a:t>.tooltip {  position: absolute;  top: 0;  right: 0;}</a:t>
            </a:r>
            <a:endParaRPr lang="en-US" sz="1400" dirty="0"/>
          </a:p>
        </p:txBody>
      </p:sp>
      <p:sp>
        <p:nvSpPr>
          <p:cNvPr id="18" name="Text 16"/>
          <p:cNvSpPr/>
          <p:nvPr/>
        </p:nvSpPr>
        <p:spPr>
          <a:xfrm>
            <a:off x="10930771" y="1638419"/>
            <a:ext cx="2259806" cy="282416"/>
          </a:xfrm>
          <a:prstGeom prst="rect">
            <a:avLst/>
          </a:prstGeom>
          <a:noFill/>
          <a:ln/>
        </p:spPr>
        <p:txBody>
          <a:bodyPr wrap="none" lIns="0" tIns="0" rIns="0" bIns="0" rtlCol="0" anchor="t"/>
          <a:lstStyle/>
          <a:p>
            <a:pPr algn="l" indent="0" marL="0">
              <a:lnSpc>
                <a:spcPts val="2200"/>
              </a:lnSpc>
              <a:buNone/>
            </a:pPr>
            <a:r>
              <a:rPr lang="en-US" sz="1750" dirty="0">
                <a:solidFill>
                  <a:srgbClr val="97B8FF"/>
                </a:solidFill>
                <a:latin typeface="Sora Medium" pitchFamily="34" charset="0"/>
                <a:ea typeface="Sora Medium" pitchFamily="34" charset="-122"/>
                <a:cs typeface="Sora Medium" pitchFamily="34" charset="-120"/>
              </a:rPr>
              <a:t>Fixed</a:t>
            </a:r>
            <a:endParaRPr lang="en-US" sz="1750" dirty="0"/>
          </a:p>
        </p:txBody>
      </p:sp>
      <p:sp>
        <p:nvSpPr>
          <p:cNvPr id="19" name="Text 17"/>
          <p:cNvSpPr/>
          <p:nvPr/>
        </p:nvSpPr>
        <p:spPr>
          <a:xfrm>
            <a:off x="10930771" y="2101572"/>
            <a:ext cx="2931319" cy="1734503"/>
          </a:xfrm>
          <a:prstGeom prst="rect">
            <a:avLst/>
          </a:prstGeom>
          <a:noFill/>
          <a:ln/>
        </p:spPr>
        <p:txBody>
          <a:bodyPr wrap="square" lIns="0" tIns="0" rIns="0" bIns="0" rtlCol="0" anchor="t"/>
          <a:lstStyle/>
          <a:p>
            <a:pPr algn="l" indent="0" marL="0">
              <a:lnSpc>
                <a:spcPts val="2250"/>
              </a:lnSpc>
              <a:buNone/>
            </a:pPr>
            <a:r>
              <a:rPr lang="en-US" sz="1400" dirty="0">
                <a:solidFill>
                  <a:srgbClr val="E0D6DE"/>
                </a:solidFill>
                <a:latin typeface="Noto Sans TC" pitchFamily="34" charset="0"/>
                <a:ea typeface="Noto Sans TC" pitchFamily="34" charset="-122"/>
                <a:cs typeface="Noto Sans TC" pitchFamily="34" charset="-120"/>
              </a:rPr>
              <a:t>Elements are positioned relative to the viewport, meaning they stay in the same place even if the page is scrolled. Useful for navigation bars or "back to top" buttons that need to remain visible.</a:t>
            </a:r>
            <a:endParaRPr lang="en-US" sz="1400" dirty="0"/>
          </a:p>
        </p:txBody>
      </p:sp>
      <p:sp>
        <p:nvSpPr>
          <p:cNvPr id="20" name="Shape 18"/>
          <p:cNvSpPr/>
          <p:nvPr/>
        </p:nvSpPr>
        <p:spPr>
          <a:xfrm>
            <a:off x="10930771" y="4039433"/>
            <a:ext cx="2931319" cy="2005489"/>
          </a:xfrm>
          <a:prstGeom prst="roundRect">
            <a:avLst>
              <a:gd name="adj" fmla="val 1352"/>
            </a:avLst>
          </a:prstGeom>
          <a:solidFill>
            <a:srgbClr val="00184D"/>
          </a:solidFill>
          <a:ln/>
        </p:spPr>
      </p:sp>
      <p:sp>
        <p:nvSpPr>
          <p:cNvPr id="21" name="Shape 19"/>
          <p:cNvSpPr/>
          <p:nvPr/>
        </p:nvSpPr>
        <p:spPr>
          <a:xfrm>
            <a:off x="10921841" y="4039433"/>
            <a:ext cx="2949178" cy="2005489"/>
          </a:xfrm>
          <a:prstGeom prst="roundRect">
            <a:avLst>
              <a:gd name="adj" fmla="val 1352"/>
            </a:avLst>
          </a:prstGeom>
          <a:solidFill>
            <a:srgbClr val="00184D"/>
          </a:solidFill>
          <a:ln/>
        </p:spPr>
      </p:sp>
      <p:sp>
        <p:nvSpPr>
          <p:cNvPr id="22" name="Text 20"/>
          <p:cNvSpPr/>
          <p:nvPr/>
        </p:nvSpPr>
        <p:spPr>
          <a:xfrm>
            <a:off x="11102578" y="4174927"/>
            <a:ext cx="2587704" cy="1734503"/>
          </a:xfrm>
          <a:prstGeom prst="rect">
            <a:avLst/>
          </a:prstGeom>
          <a:noFill/>
          <a:ln/>
        </p:spPr>
        <p:txBody>
          <a:bodyPr wrap="square" lIns="0" tIns="0" rIns="0" bIns="0" rtlCol="0" anchor="t"/>
          <a:lstStyle/>
          <a:p>
            <a:pPr algn="l" indent="0" marL="0">
              <a:lnSpc>
                <a:spcPts val="2250"/>
              </a:lnSpc>
              <a:buNone/>
            </a:pPr>
            <a:r>
              <a:rPr lang="en-US" sz="1400" dirty="0">
                <a:solidFill>
                  <a:srgbClr val="E0D6DE"/>
                </a:solidFill>
                <a:highlight>
                  <a:srgbClr val="00184D"/>
                </a:highlight>
                <a:latin typeface="Consolas" pitchFamily="34" charset="0"/>
                <a:ea typeface="Consolas" pitchFamily="34" charset="-122"/>
                <a:cs typeface="Consolas" pitchFamily="34" charset="-120"/>
              </a:rPr>
              <a:t>.navbar {  position: fixed;  top: 0;  width: 100%;}</a:t>
            </a:r>
            <a:endParaRPr lang="en-US" sz="1400" dirty="0"/>
          </a:p>
        </p:txBody>
      </p:sp>
      <p:sp>
        <p:nvSpPr>
          <p:cNvPr id="23" name="Text 21"/>
          <p:cNvSpPr/>
          <p:nvPr/>
        </p:nvSpPr>
        <p:spPr>
          <a:xfrm>
            <a:off x="790932" y="7029807"/>
            <a:ext cx="13048536" cy="578168"/>
          </a:xfrm>
          <a:prstGeom prst="rect">
            <a:avLst/>
          </a:prstGeom>
          <a:noFill/>
          <a:ln/>
        </p:spPr>
        <p:txBody>
          <a:bodyPr wrap="square" lIns="0" tIns="0" rIns="0" bIns="0" rtlCol="0" anchor="t"/>
          <a:lstStyle/>
          <a:p>
            <a:pPr algn="l" indent="0" marL="0">
              <a:lnSpc>
                <a:spcPts val="2250"/>
              </a:lnSpc>
              <a:buNone/>
            </a:pPr>
            <a:r>
              <a:rPr lang="en-US" sz="1400" dirty="0">
                <a:solidFill>
                  <a:srgbClr val="E0D6DE"/>
                </a:solidFill>
                <a:latin typeface="Noto Sans TC" pitchFamily="34" charset="0"/>
                <a:ea typeface="Noto Sans TC" pitchFamily="34" charset="-122"/>
                <a:cs typeface="Noto Sans TC" pitchFamily="34" charset="-120"/>
              </a:rPr>
              <a:t>Think of CSS positioning like arranging items on a shelf. Static is the default placement, relative lets you nudge an item from its spot, absolute allows you to float an item relative to a specific box (like a parent container), and fixed keeps an item stuck to the camera view, no matter how much you move the shelf.</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54631"/>
            <a:ext cx="9754314" cy="531614"/>
          </a:xfrm>
          <a:prstGeom prst="rect">
            <a:avLst/>
          </a:prstGeom>
          <a:noFill/>
          <a:ln/>
        </p:spPr>
        <p:txBody>
          <a:bodyPr wrap="none" lIns="0" tIns="0" rIns="0" bIns="0" rtlCol="0" anchor="t"/>
          <a:lstStyle/>
          <a:p>
            <a:pPr algn="l" indent="0" marL="0">
              <a:lnSpc>
                <a:spcPts val="4150"/>
              </a:lnSpc>
              <a:buNone/>
            </a:pPr>
            <a:r>
              <a:rPr lang="en-US" sz="3300" dirty="0">
                <a:solidFill>
                  <a:srgbClr val="97B8FF"/>
                </a:solidFill>
                <a:latin typeface="Sora Medium" pitchFamily="34" charset="0"/>
                <a:ea typeface="Sora Medium" pitchFamily="34" charset="-122"/>
                <a:cs typeface="Sora Medium" pitchFamily="34" charset="-120"/>
              </a:rPr>
              <a:t>Building for Every Screen: Responsive Design</a:t>
            </a:r>
            <a:endParaRPr lang="en-US" sz="3300" dirty="0"/>
          </a:p>
        </p:txBody>
      </p:sp>
      <p:sp>
        <p:nvSpPr>
          <p:cNvPr id="3" name="Shape 1"/>
          <p:cNvSpPr/>
          <p:nvPr/>
        </p:nvSpPr>
        <p:spPr>
          <a:xfrm>
            <a:off x="793790" y="1726406"/>
            <a:ext cx="382667" cy="382667"/>
          </a:xfrm>
          <a:prstGeom prst="roundRect">
            <a:avLst>
              <a:gd name="adj" fmla="val 6669"/>
            </a:avLst>
          </a:prstGeom>
          <a:solidFill>
            <a:srgbClr val="26262B"/>
          </a:solidFill>
          <a:ln/>
        </p:spPr>
      </p:sp>
      <p:pic>
        <p:nvPicPr>
          <p:cNvPr id="4" name="Image 0" descr="preencoded.png">    </p:cNvPr>
          <p:cNvPicPr>
            <a:picLocks noChangeAspect="1"/>
          </p:cNvPicPr>
          <p:nvPr/>
        </p:nvPicPr>
        <p:blipFill>
          <a:blip r:embed="rId1"/>
          <a:stretch>
            <a:fillRect/>
          </a:stretch>
        </p:blipFill>
        <p:spPr>
          <a:xfrm>
            <a:off x="857548" y="1758255"/>
            <a:ext cx="255151" cy="318968"/>
          </a:xfrm>
          <a:prstGeom prst="rect">
            <a:avLst/>
          </a:prstGeom>
        </p:spPr>
      </p:pic>
      <p:sp>
        <p:nvSpPr>
          <p:cNvPr id="5" name="Text 2"/>
          <p:cNvSpPr/>
          <p:nvPr/>
        </p:nvSpPr>
        <p:spPr>
          <a:xfrm>
            <a:off x="1346478" y="1784866"/>
            <a:ext cx="2464356" cy="265747"/>
          </a:xfrm>
          <a:prstGeom prst="rect">
            <a:avLst/>
          </a:prstGeom>
          <a:noFill/>
          <a:ln/>
        </p:spPr>
        <p:txBody>
          <a:bodyPr wrap="none" lIns="0" tIns="0" rIns="0" bIns="0" rtlCol="0" anchor="t"/>
          <a:lstStyle/>
          <a:p>
            <a:pPr algn="l" indent="0" marL="0">
              <a:lnSpc>
                <a:spcPts val="2050"/>
              </a:lnSpc>
              <a:buNone/>
            </a:pPr>
            <a:r>
              <a:rPr lang="en-US" sz="1650" dirty="0">
                <a:solidFill>
                  <a:srgbClr val="E0D6DE"/>
                </a:solidFill>
                <a:latin typeface="Sora Medium" pitchFamily="34" charset="0"/>
                <a:ea typeface="Sora Medium" pitchFamily="34" charset="-122"/>
                <a:cs typeface="Sora Medium" pitchFamily="34" charset="-120"/>
              </a:rPr>
              <a:t>Mobile-First Approach</a:t>
            </a:r>
            <a:endParaRPr lang="en-US" sz="1650" dirty="0"/>
          </a:p>
        </p:txBody>
      </p:sp>
      <p:sp>
        <p:nvSpPr>
          <p:cNvPr id="6" name="Text 3"/>
          <p:cNvSpPr/>
          <p:nvPr/>
        </p:nvSpPr>
        <p:spPr>
          <a:xfrm>
            <a:off x="1346478" y="2152650"/>
            <a:ext cx="5862399" cy="816531"/>
          </a:xfrm>
          <a:prstGeom prst="rect">
            <a:avLst/>
          </a:prstGeom>
          <a:noFill/>
          <a:ln/>
        </p:spPr>
        <p:txBody>
          <a:bodyPr wrap="square" lIns="0" tIns="0" rIns="0" bIns="0" rtlCol="0" anchor="t"/>
          <a:lstStyle/>
          <a:p>
            <a:pPr algn="l" indent="0" marL="0">
              <a:lnSpc>
                <a:spcPts val="2100"/>
              </a:lnSpc>
              <a:buNone/>
            </a:pPr>
            <a:r>
              <a:rPr lang="en-US" sz="1300" dirty="0">
                <a:solidFill>
                  <a:srgbClr val="E0D6DE"/>
                </a:solidFill>
                <a:latin typeface="Noto Sans TC" pitchFamily="34" charset="0"/>
                <a:ea typeface="Noto Sans TC" pitchFamily="34" charset="-122"/>
                <a:cs typeface="Noto Sans TC" pitchFamily="34" charset="-120"/>
              </a:rPr>
              <a:t>Start designing for the smallest screen size first, then progressively enhance for larger screens. This forces you to prioritize content and performance, leading to a better user experience on all devices.</a:t>
            </a:r>
            <a:endParaRPr lang="en-US" sz="1300" dirty="0"/>
          </a:p>
        </p:txBody>
      </p:sp>
      <p:sp>
        <p:nvSpPr>
          <p:cNvPr id="7" name="Shape 4"/>
          <p:cNvSpPr/>
          <p:nvPr/>
        </p:nvSpPr>
        <p:spPr>
          <a:xfrm>
            <a:off x="7421523" y="1726406"/>
            <a:ext cx="382667" cy="382667"/>
          </a:xfrm>
          <a:prstGeom prst="roundRect">
            <a:avLst>
              <a:gd name="adj" fmla="val 6669"/>
            </a:avLst>
          </a:prstGeom>
          <a:solidFill>
            <a:srgbClr val="26262B"/>
          </a:solidFill>
          <a:ln/>
        </p:spPr>
      </p:sp>
      <p:pic>
        <p:nvPicPr>
          <p:cNvPr id="8" name="Image 1" descr="preencoded.png">    </p:cNvPr>
          <p:cNvPicPr>
            <a:picLocks noChangeAspect="1"/>
          </p:cNvPicPr>
          <p:nvPr/>
        </p:nvPicPr>
        <p:blipFill>
          <a:blip r:embed="rId2"/>
          <a:stretch>
            <a:fillRect/>
          </a:stretch>
        </p:blipFill>
        <p:spPr>
          <a:xfrm>
            <a:off x="7485281" y="1758255"/>
            <a:ext cx="255151" cy="318968"/>
          </a:xfrm>
          <a:prstGeom prst="rect">
            <a:avLst/>
          </a:prstGeom>
        </p:spPr>
      </p:pic>
      <p:sp>
        <p:nvSpPr>
          <p:cNvPr id="9" name="Text 5"/>
          <p:cNvSpPr/>
          <p:nvPr/>
        </p:nvSpPr>
        <p:spPr>
          <a:xfrm>
            <a:off x="7974211" y="1784866"/>
            <a:ext cx="2519124" cy="265747"/>
          </a:xfrm>
          <a:prstGeom prst="rect">
            <a:avLst/>
          </a:prstGeom>
          <a:noFill/>
          <a:ln/>
        </p:spPr>
        <p:txBody>
          <a:bodyPr wrap="none" lIns="0" tIns="0" rIns="0" bIns="0" rtlCol="0" anchor="t"/>
          <a:lstStyle/>
          <a:p>
            <a:pPr algn="l" indent="0" marL="0">
              <a:lnSpc>
                <a:spcPts val="2050"/>
              </a:lnSpc>
              <a:buNone/>
            </a:pPr>
            <a:r>
              <a:rPr lang="en-US" sz="1650" dirty="0">
                <a:solidFill>
                  <a:srgbClr val="E0D6DE"/>
                </a:solidFill>
                <a:latin typeface="Sora Medium" pitchFamily="34" charset="0"/>
                <a:ea typeface="Sora Medium" pitchFamily="34" charset="-122"/>
                <a:cs typeface="Sora Medium" pitchFamily="34" charset="-120"/>
              </a:rPr>
              <a:t>Flexible Grids &amp; Images</a:t>
            </a:r>
            <a:endParaRPr lang="en-US" sz="1650" dirty="0"/>
          </a:p>
        </p:txBody>
      </p:sp>
      <p:sp>
        <p:nvSpPr>
          <p:cNvPr id="10" name="Text 6"/>
          <p:cNvSpPr/>
          <p:nvPr/>
        </p:nvSpPr>
        <p:spPr>
          <a:xfrm>
            <a:off x="7974211" y="2152650"/>
            <a:ext cx="5862399" cy="824151"/>
          </a:xfrm>
          <a:prstGeom prst="rect">
            <a:avLst/>
          </a:prstGeom>
          <a:noFill/>
          <a:ln/>
        </p:spPr>
        <p:txBody>
          <a:bodyPr wrap="square" lIns="0" tIns="0" rIns="0" bIns="0" rtlCol="0" anchor="t"/>
          <a:lstStyle/>
          <a:p>
            <a:pPr algn="l" indent="0" marL="0">
              <a:lnSpc>
                <a:spcPts val="2100"/>
              </a:lnSpc>
              <a:buNone/>
            </a:pPr>
            <a:r>
              <a:rPr lang="en-US" sz="1300" dirty="0">
                <a:solidFill>
                  <a:srgbClr val="E0D6DE"/>
                </a:solidFill>
                <a:latin typeface="Noto Sans TC" pitchFamily="34" charset="0"/>
                <a:ea typeface="Noto Sans TC" pitchFamily="34" charset="-122"/>
                <a:cs typeface="Noto Sans TC" pitchFamily="34" charset="-120"/>
              </a:rPr>
              <a:t>Use percentages, EMs, REMs, and viewport units (vw, vh) instead of fixed pixel widths for layout elements. Ensure images scale proportionally to avoid overflow using </a:t>
            </a:r>
            <a:pPr algn="l" indent="0" marL="0">
              <a:lnSpc>
                <a:spcPts val="2100"/>
              </a:lnSpc>
              <a:buNone/>
            </a:pPr>
            <a:r>
              <a:rPr lang="en-US" sz="1300" dirty="0">
                <a:solidFill>
                  <a:srgbClr val="E0D6DE"/>
                </a:solidFill>
                <a:highlight>
                  <a:srgbClr val="00184D"/>
                </a:highlight>
                <a:latin typeface="Consolas" pitchFamily="34" charset="0"/>
                <a:ea typeface="Consolas" pitchFamily="34" charset="-122"/>
                <a:cs typeface="Consolas" pitchFamily="34" charset="-120"/>
              </a:rPr>
              <a:t>max-width: 100%</a:t>
            </a:r>
            <a:pPr algn="l" indent="0" marL="0">
              <a:lnSpc>
                <a:spcPts val="2100"/>
              </a:lnSpc>
              <a:buNone/>
            </a:pPr>
            <a:r>
              <a:rPr lang="en-US" sz="1300" dirty="0">
                <a:solidFill>
                  <a:srgbClr val="E0D6DE"/>
                </a:solidFill>
                <a:latin typeface="Noto Sans TC" pitchFamily="34" charset="0"/>
                <a:ea typeface="Noto Sans TC" pitchFamily="34" charset="-122"/>
                <a:cs typeface="Noto Sans TC" pitchFamily="34" charset="-120"/>
              </a:rPr>
              <a:t>.</a:t>
            </a:r>
            <a:endParaRPr lang="en-US" sz="1300" dirty="0"/>
          </a:p>
        </p:txBody>
      </p:sp>
      <p:sp>
        <p:nvSpPr>
          <p:cNvPr id="11" name="Shape 7"/>
          <p:cNvSpPr/>
          <p:nvPr/>
        </p:nvSpPr>
        <p:spPr>
          <a:xfrm>
            <a:off x="793790" y="3316962"/>
            <a:ext cx="382667" cy="382667"/>
          </a:xfrm>
          <a:prstGeom prst="roundRect">
            <a:avLst>
              <a:gd name="adj" fmla="val 6669"/>
            </a:avLst>
          </a:prstGeom>
          <a:solidFill>
            <a:srgbClr val="26262B"/>
          </a:solidFill>
          <a:ln/>
        </p:spPr>
      </p:sp>
      <p:pic>
        <p:nvPicPr>
          <p:cNvPr id="12" name="Image 2" descr="preencoded.png">    </p:cNvPr>
          <p:cNvPicPr>
            <a:picLocks noChangeAspect="1"/>
          </p:cNvPicPr>
          <p:nvPr/>
        </p:nvPicPr>
        <p:blipFill>
          <a:blip r:embed="rId3"/>
          <a:stretch>
            <a:fillRect/>
          </a:stretch>
        </p:blipFill>
        <p:spPr>
          <a:xfrm>
            <a:off x="857548" y="3348811"/>
            <a:ext cx="255151" cy="318968"/>
          </a:xfrm>
          <a:prstGeom prst="rect">
            <a:avLst/>
          </a:prstGeom>
        </p:spPr>
      </p:pic>
      <p:sp>
        <p:nvSpPr>
          <p:cNvPr id="13" name="Text 8"/>
          <p:cNvSpPr/>
          <p:nvPr/>
        </p:nvSpPr>
        <p:spPr>
          <a:xfrm>
            <a:off x="1346478" y="3375422"/>
            <a:ext cx="2126456" cy="265747"/>
          </a:xfrm>
          <a:prstGeom prst="rect">
            <a:avLst/>
          </a:prstGeom>
          <a:noFill/>
          <a:ln/>
        </p:spPr>
        <p:txBody>
          <a:bodyPr wrap="none" lIns="0" tIns="0" rIns="0" bIns="0" rtlCol="0" anchor="t"/>
          <a:lstStyle/>
          <a:p>
            <a:pPr algn="l" indent="0" marL="0">
              <a:lnSpc>
                <a:spcPts val="2050"/>
              </a:lnSpc>
              <a:buNone/>
            </a:pPr>
            <a:r>
              <a:rPr lang="en-US" sz="1650" dirty="0">
                <a:solidFill>
                  <a:srgbClr val="E0D6DE"/>
                </a:solidFill>
                <a:latin typeface="Sora Medium" pitchFamily="34" charset="0"/>
                <a:ea typeface="Sora Medium" pitchFamily="34" charset="-122"/>
                <a:cs typeface="Sora Medium" pitchFamily="34" charset="-120"/>
              </a:rPr>
              <a:t>Media Queries</a:t>
            </a:r>
            <a:endParaRPr lang="en-US" sz="1650" dirty="0"/>
          </a:p>
        </p:txBody>
      </p:sp>
      <p:sp>
        <p:nvSpPr>
          <p:cNvPr id="14" name="Text 9"/>
          <p:cNvSpPr/>
          <p:nvPr/>
        </p:nvSpPr>
        <p:spPr>
          <a:xfrm>
            <a:off x="1346478" y="3743206"/>
            <a:ext cx="5862399" cy="816531"/>
          </a:xfrm>
          <a:prstGeom prst="rect">
            <a:avLst/>
          </a:prstGeom>
          <a:noFill/>
          <a:ln/>
        </p:spPr>
        <p:txBody>
          <a:bodyPr wrap="square" lIns="0" tIns="0" rIns="0" bIns="0" rtlCol="0" anchor="t"/>
          <a:lstStyle/>
          <a:p>
            <a:pPr algn="l" indent="0" marL="0">
              <a:lnSpc>
                <a:spcPts val="2100"/>
              </a:lnSpc>
              <a:buNone/>
            </a:pPr>
            <a:r>
              <a:rPr lang="en-US" sz="1300" dirty="0">
                <a:solidFill>
                  <a:srgbClr val="E0D6DE"/>
                </a:solidFill>
                <a:latin typeface="Noto Sans TC" pitchFamily="34" charset="0"/>
                <a:ea typeface="Noto Sans TC" pitchFamily="34" charset="-122"/>
                <a:cs typeface="Noto Sans TC" pitchFamily="34" charset="-120"/>
              </a:rPr>
              <a:t>Apply specific CSS rules based on device characteristics like screen width, height, or orientation. This allows for tailored layouts and styles at different breakpoints, ensuring optimal display.</a:t>
            </a:r>
            <a:endParaRPr lang="en-US" sz="1300" dirty="0"/>
          </a:p>
        </p:txBody>
      </p:sp>
      <p:sp>
        <p:nvSpPr>
          <p:cNvPr id="15" name="Shape 10"/>
          <p:cNvSpPr/>
          <p:nvPr/>
        </p:nvSpPr>
        <p:spPr>
          <a:xfrm>
            <a:off x="1346478" y="4751070"/>
            <a:ext cx="5862399" cy="1888093"/>
          </a:xfrm>
          <a:prstGeom prst="roundRect">
            <a:avLst>
              <a:gd name="adj" fmla="val 1352"/>
            </a:avLst>
          </a:prstGeom>
          <a:solidFill>
            <a:srgbClr val="00184D"/>
          </a:solidFill>
          <a:ln/>
        </p:spPr>
      </p:sp>
      <p:sp>
        <p:nvSpPr>
          <p:cNvPr id="16" name="Shape 11"/>
          <p:cNvSpPr/>
          <p:nvPr/>
        </p:nvSpPr>
        <p:spPr>
          <a:xfrm>
            <a:off x="1338024" y="4751070"/>
            <a:ext cx="5879306" cy="1888093"/>
          </a:xfrm>
          <a:prstGeom prst="roundRect">
            <a:avLst>
              <a:gd name="adj" fmla="val 1352"/>
            </a:avLst>
          </a:prstGeom>
          <a:solidFill>
            <a:srgbClr val="00184D"/>
          </a:solidFill>
          <a:ln/>
        </p:spPr>
      </p:sp>
      <p:sp>
        <p:nvSpPr>
          <p:cNvPr id="17" name="Text 12"/>
          <p:cNvSpPr/>
          <p:nvPr/>
        </p:nvSpPr>
        <p:spPr>
          <a:xfrm>
            <a:off x="1508046" y="4878586"/>
            <a:ext cx="5539264" cy="1633061"/>
          </a:xfrm>
          <a:prstGeom prst="rect">
            <a:avLst/>
          </a:prstGeom>
          <a:noFill/>
          <a:ln/>
        </p:spPr>
        <p:txBody>
          <a:bodyPr wrap="square" lIns="0" tIns="0" rIns="0" bIns="0" rtlCol="0" anchor="t"/>
          <a:lstStyle/>
          <a:p>
            <a:pPr algn="l" indent="0" marL="0">
              <a:lnSpc>
                <a:spcPts val="2100"/>
              </a:lnSpc>
              <a:buNone/>
            </a:pPr>
            <a:r>
              <a:rPr lang="en-US" sz="1300" dirty="0">
                <a:solidFill>
                  <a:srgbClr val="E0D6DE"/>
                </a:solidFill>
                <a:highlight>
                  <a:srgbClr val="00184D"/>
                </a:highlight>
                <a:latin typeface="Consolas" pitchFamily="34" charset="0"/>
                <a:ea typeface="Consolas" pitchFamily="34" charset="-122"/>
                <a:cs typeface="Consolas" pitchFamily="34" charset="-120"/>
              </a:rPr>
              <a:t>@media (max-width: 768px) {  .container {    flex-direction: column;  }}</a:t>
            </a:r>
            <a:endParaRPr lang="en-US" sz="1300" dirty="0"/>
          </a:p>
        </p:txBody>
      </p:sp>
      <p:sp>
        <p:nvSpPr>
          <p:cNvPr id="18" name="Shape 13"/>
          <p:cNvSpPr/>
          <p:nvPr/>
        </p:nvSpPr>
        <p:spPr>
          <a:xfrm>
            <a:off x="7421523" y="3316962"/>
            <a:ext cx="382667" cy="382667"/>
          </a:xfrm>
          <a:prstGeom prst="roundRect">
            <a:avLst>
              <a:gd name="adj" fmla="val 6669"/>
            </a:avLst>
          </a:prstGeom>
          <a:solidFill>
            <a:srgbClr val="26262B"/>
          </a:solidFill>
          <a:ln/>
        </p:spPr>
      </p:sp>
      <p:pic>
        <p:nvPicPr>
          <p:cNvPr id="19" name="Image 3" descr="preencoded.png">    </p:cNvPr>
          <p:cNvPicPr>
            <a:picLocks noChangeAspect="1"/>
          </p:cNvPicPr>
          <p:nvPr/>
        </p:nvPicPr>
        <p:blipFill>
          <a:blip r:embed="rId4"/>
          <a:stretch>
            <a:fillRect/>
          </a:stretch>
        </p:blipFill>
        <p:spPr>
          <a:xfrm>
            <a:off x="7485281" y="3348811"/>
            <a:ext cx="255151" cy="318968"/>
          </a:xfrm>
          <a:prstGeom prst="rect">
            <a:avLst/>
          </a:prstGeom>
        </p:spPr>
      </p:pic>
      <p:sp>
        <p:nvSpPr>
          <p:cNvPr id="20" name="Text 14"/>
          <p:cNvSpPr/>
          <p:nvPr/>
        </p:nvSpPr>
        <p:spPr>
          <a:xfrm>
            <a:off x="7974211" y="3375422"/>
            <a:ext cx="3127653" cy="265747"/>
          </a:xfrm>
          <a:prstGeom prst="rect">
            <a:avLst/>
          </a:prstGeom>
          <a:noFill/>
          <a:ln/>
        </p:spPr>
        <p:txBody>
          <a:bodyPr wrap="none" lIns="0" tIns="0" rIns="0" bIns="0" rtlCol="0" anchor="t"/>
          <a:lstStyle/>
          <a:p>
            <a:pPr algn="l" indent="0" marL="0">
              <a:lnSpc>
                <a:spcPts val="2050"/>
              </a:lnSpc>
              <a:buNone/>
            </a:pPr>
            <a:r>
              <a:rPr lang="en-US" sz="1650" dirty="0">
                <a:solidFill>
                  <a:srgbClr val="E0D6DE"/>
                </a:solidFill>
                <a:latin typeface="Sora Medium" pitchFamily="34" charset="0"/>
                <a:ea typeface="Sora Medium" pitchFamily="34" charset="-122"/>
                <a:cs typeface="Sora Medium" pitchFamily="34" charset="-120"/>
              </a:rPr>
              <a:t>Accessibility Considerations</a:t>
            </a:r>
            <a:endParaRPr lang="en-US" sz="1650" dirty="0"/>
          </a:p>
        </p:txBody>
      </p:sp>
      <p:sp>
        <p:nvSpPr>
          <p:cNvPr id="21" name="Text 15"/>
          <p:cNvSpPr/>
          <p:nvPr/>
        </p:nvSpPr>
        <p:spPr>
          <a:xfrm>
            <a:off x="7974211" y="3743206"/>
            <a:ext cx="5862399" cy="816531"/>
          </a:xfrm>
          <a:prstGeom prst="rect">
            <a:avLst/>
          </a:prstGeom>
          <a:noFill/>
          <a:ln/>
        </p:spPr>
        <p:txBody>
          <a:bodyPr wrap="square" lIns="0" tIns="0" rIns="0" bIns="0" rtlCol="0" anchor="t"/>
          <a:lstStyle/>
          <a:p>
            <a:pPr algn="l" indent="0" marL="0">
              <a:lnSpc>
                <a:spcPts val="2100"/>
              </a:lnSpc>
              <a:buNone/>
            </a:pPr>
            <a:r>
              <a:rPr lang="en-US" sz="1300" dirty="0">
                <a:solidFill>
                  <a:srgbClr val="E0D6DE"/>
                </a:solidFill>
                <a:latin typeface="Noto Sans TC" pitchFamily="34" charset="0"/>
                <a:ea typeface="Noto Sans TC" pitchFamily="34" charset="-122"/>
                <a:cs typeface="Noto Sans TC" pitchFamily="34" charset="-120"/>
              </a:rPr>
              <a:t>Ensure your responsive design remains accessible across devices. Focus on readable font sizes, sufficient contrast, and proper navigation for touch and keyboard users, avoiding tiny interactive elements.</a:t>
            </a:r>
            <a:endParaRPr lang="en-US" sz="1300" dirty="0"/>
          </a:p>
        </p:txBody>
      </p:sp>
      <p:sp>
        <p:nvSpPr>
          <p:cNvPr id="22" name="Text 16"/>
          <p:cNvSpPr/>
          <p:nvPr/>
        </p:nvSpPr>
        <p:spPr>
          <a:xfrm>
            <a:off x="793790" y="6830497"/>
            <a:ext cx="13042821" cy="544354"/>
          </a:xfrm>
          <a:prstGeom prst="rect">
            <a:avLst/>
          </a:prstGeom>
          <a:noFill/>
          <a:ln/>
        </p:spPr>
        <p:txBody>
          <a:bodyPr wrap="square" lIns="0" tIns="0" rIns="0" bIns="0" rtlCol="0" anchor="t"/>
          <a:lstStyle/>
          <a:p>
            <a:pPr algn="l" indent="0" marL="0">
              <a:lnSpc>
                <a:spcPts val="2100"/>
              </a:lnSpc>
              <a:buNone/>
            </a:pPr>
            <a:r>
              <a:rPr lang="en-US" sz="1300" dirty="0">
                <a:solidFill>
                  <a:srgbClr val="E0D6DE"/>
                </a:solidFill>
                <a:latin typeface="Noto Sans TC" pitchFamily="34" charset="0"/>
                <a:ea typeface="Noto Sans TC" pitchFamily="34" charset="-122"/>
                <a:cs typeface="Noto Sans TC" pitchFamily="34" charset="-120"/>
              </a:rPr>
              <a:t>Responsive design is like a chameleon, adapting its appearance to any environment. Just as a chameleon changes color to blend in, your website should adjust its layout and elements to fit any screen size, from a tiny smartphone to a large desktop monitor. This ensures a consistent and enjoyable experience for all users.</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89384"/>
            <a:ext cx="7189946" cy="496133"/>
          </a:xfrm>
          <a:prstGeom prst="rect">
            <a:avLst/>
          </a:prstGeom>
          <a:noFill/>
          <a:ln/>
        </p:spPr>
        <p:txBody>
          <a:bodyPr wrap="none" lIns="0" tIns="0" rIns="0" bIns="0" rtlCol="0" anchor="t"/>
          <a:lstStyle/>
          <a:p>
            <a:pPr algn="l" indent="0" marL="0">
              <a:lnSpc>
                <a:spcPts val="3900"/>
              </a:lnSpc>
              <a:buNone/>
            </a:pPr>
            <a:r>
              <a:rPr lang="en-US" sz="3100" dirty="0">
                <a:solidFill>
                  <a:srgbClr val="97B8FF"/>
                </a:solidFill>
                <a:latin typeface="Sora Medium" pitchFamily="34" charset="0"/>
                <a:ea typeface="Sora Medium" pitchFamily="34" charset="-122"/>
                <a:cs typeface="Sora Medium" pitchFamily="34" charset="-120"/>
              </a:rPr>
              <a:t>Dynamic Styling with CSS Variables</a:t>
            </a:r>
            <a:endParaRPr lang="en-US" sz="3100" dirty="0"/>
          </a:p>
        </p:txBody>
      </p:sp>
      <p:sp>
        <p:nvSpPr>
          <p:cNvPr id="3" name="Shape 1"/>
          <p:cNvSpPr/>
          <p:nvPr/>
        </p:nvSpPr>
        <p:spPr>
          <a:xfrm>
            <a:off x="793790" y="1603058"/>
            <a:ext cx="4241840" cy="5150287"/>
          </a:xfrm>
          <a:prstGeom prst="roundRect">
            <a:avLst>
              <a:gd name="adj" fmla="val 561"/>
            </a:avLst>
          </a:prstGeom>
          <a:solidFill>
            <a:srgbClr val="26262B"/>
          </a:solidFill>
          <a:ln/>
        </p:spPr>
      </p:sp>
      <p:sp>
        <p:nvSpPr>
          <p:cNvPr id="4" name="Text 2"/>
          <p:cNvSpPr/>
          <p:nvPr/>
        </p:nvSpPr>
        <p:spPr>
          <a:xfrm>
            <a:off x="952500" y="1761768"/>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E0D6DE"/>
                </a:solidFill>
                <a:latin typeface="Sora Medium" pitchFamily="34" charset="0"/>
                <a:ea typeface="Sora Medium" pitchFamily="34" charset="-122"/>
                <a:cs typeface="Sora Medium" pitchFamily="34" charset="-120"/>
              </a:rPr>
              <a:t>Defining Variables</a:t>
            </a:r>
            <a:endParaRPr lang="en-US" sz="1550" dirty="0"/>
          </a:p>
        </p:txBody>
      </p:sp>
      <p:sp>
        <p:nvSpPr>
          <p:cNvPr id="5" name="Text 3"/>
          <p:cNvSpPr/>
          <p:nvPr/>
        </p:nvSpPr>
        <p:spPr>
          <a:xfrm>
            <a:off x="952500" y="2105025"/>
            <a:ext cx="3924419" cy="1293257"/>
          </a:xfrm>
          <a:prstGeom prst="rect">
            <a:avLst/>
          </a:prstGeom>
          <a:noFill/>
          <a:ln/>
        </p:spPr>
        <p:txBody>
          <a:bodyPr wrap="square" lIns="0" tIns="0" rIns="0" bIns="0" rtlCol="0" anchor="t"/>
          <a:lstStyle/>
          <a:p>
            <a:pPr algn="l" indent="0" marL="0">
              <a:lnSpc>
                <a:spcPts val="2000"/>
              </a:lnSpc>
              <a:buNone/>
            </a:pPr>
            <a:r>
              <a:rPr lang="en-US" sz="1250" dirty="0">
                <a:solidFill>
                  <a:srgbClr val="E0D6DE"/>
                </a:solidFill>
                <a:latin typeface="Noto Sans TC" pitchFamily="34" charset="0"/>
                <a:ea typeface="Noto Sans TC" pitchFamily="34" charset="-122"/>
                <a:cs typeface="Noto Sans TC" pitchFamily="34" charset="-120"/>
              </a:rPr>
              <a:t>CSS variables, also known as custom properties, are defined using a double hyphen prefix (e.g., </a:t>
            </a:r>
            <a:pPr algn="l" indent="0" marL="0">
              <a:lnSpc>
                <a:spcPts val="2000"/>
              </a:lnSpc>
              <a:buNone/>
            </a:pPr>
            <a:r>
              <a:rPr lang="en-US" sz="1250" dirty="0">
                <a:solidFill>
                  <a:srgbClr val="E0D6DE"/>
                </a:solidFill>
                <a:highlight>
                  <a:srgbClr val="00184D"/>
                </a:highlight>
                <a:latin typeface="Consolas" pitchFamily="34" charset="0"/>
                <a:ea typeface="Consolas" pitchFamily="34" charset="-122"/>
                <a:cs typeface="Consolas" pitchFamily="34" charset="-120"/>
              </a:rPr>
              <a:t>--primary-color</a:t>
            </a:r>
            <a:pPr algn="l" indent="0" marL="0">
              <a:lnSpc>
                <a:spcPts val="2000"/>
              </a:lnSpc>
              <a:buNone/>
            </a:pPr>
            <a:r>
              <a:rPr lang="en-US" sz="1250" dirty="0">
                <a:solidFill>
                  <a:srgbClr val="E0D6DE"/>
                </a:solidFill>
                <a:latin typeface="Noto Sans TC" pitchFamily="34" charset="0"/>
                <a:ea typeface="Noto Sans TC" pitchFamily="34" charset="-122"/>
                <a:cs typeface="Noto Sans TC" pitchFamily="34" charset="-120"/>
              </a:rPr>
              <a:t>). They are case-sensitive and can be defined at the global level (</a:t>
            </a:r>
            <a:pPr algn="l" indent="0" marL="0">
              <a:lnSpc>
                <a:spcPts val="2000"/>
              </a:lnSpc>
              <a:buNone/>
            </a:pPr>
            <a:r>
              <a:rPr lang="en-US" sz="1250" dirty="0">
                <a:solidFill>
                  <a:srgbClr val="E0D6DE"/>
                </a:solidFill>
                <a:highlight>
                  <a:srgbClr val="00184D"/>
                </a:highlight>
                <a:latin typeface="Consolas" pitchFamily="34" charset="0"/>
                <a:ea typeface="Consolas" pitchFamily="34" charset="-122"/>
                <a:cs typeface="Consolas" pitchFamily="34" charset="-120"/>
              </a:rPr>
              <a:t>:root</a:t>
            </a:r>
            <a:pPr algn="l" indent="0" marL="0">
              <a:lnSpc>
                <a:spcPts val="2000"/>
              </a:lnSpc>
              <a:buNone/>
            </a:pPr>
            <a:r>
              <a:rPr lang="en-US" sz="1250" dirty="0">
                <a:solidFill>
                  <a:srgbClr val="E0D6DE"/>
                </a:solidFill>
                <a:latin typeface="Noto Sans TC" pitchFamily="34" charset="0"/>
                <a:ea typeface="Noto Sans TC" pitchFamily="34" charset="-122"/>
                <a:cs typeface="Noto Sans TC" pitchFamily="34" charset="-120"/>
              </a:rPr>
              <a:t>) or within specific selectors, allowing for scoped variables.</a:t>
            </a:r>
            <a:endParaRPr lang="en-US" sz="1250" dirty="0"/>
          </a:p>
        </p:txBody>
      </p:sp>
      <p:sp>
        <p:nvSpPr>
          <p:cNvPr id="6" name="Shape 4"/>
          <p:cNvSpPr/>
          <p:nvPr/>
        </p:nvSpPr>
        <p:spPr>
          <a:xfrm>
            <a:off x="952500" y="3576876"/>
            <a:ext cx="3924419" cy="1508522"/>
          </a:xfrm>
          <a:prstGeom prst="roundRect">
            <a:avLst>
              <a:gd name="adj" fmla="val 1579"/>
            </a:avLst>
          </a:prstGeom>
          <a:solidFill>
            <a:srgbClr val="00184D"/>
          </a:solidFill>
          <a:ln/>
        </p:spPr>
      </p:sp>
      <p:sp>
        <p:nvSpPr>
          <p:cNvPr id="7" name="Shape 5"/>
          <p:cNvSpPr/>
          <p:nvPr/>
        </p:nvSpPr>
        <p:spPr>
          <a:xfrm>
            <a:off x="944642" y="3576876"/>
            <a:ext cx="3940135" cy="1508522"/>
          </a:xfrm>
          <a:prstGeom prst="roundRect">
            <a:avLst>
              <a:gd name="adj" fmla="val 1579"/>
            </a:avLst>
          </a:prstGeom>
          <a:solidFill>
            <a:srgbClr val="00184D"/>
          </a:solidFill>
          <a:ln/>
        </p:spPr>
      </p:sp>
      <p:sp>
        <p:nvSpPr>
          <p:cNvPr id="8" name="Text 6"/>
          <p:cNvSpPr/>
          <p:nvPr/>
        </p:nvSpPr>
        <p:spPr>
          <a:xfrm>
            <a:off x="1103352" y="3695938"/>
            <a:ext cx="3622715" cy="1270397"/>
          </a:xfrm>
          <a:prstGeom prst="rect">
            <a:avLst/>
          </a:prstGeom>
          <a:noFill/>
          <a:ln/>
        </p:spPr>
        <p:txBody>
          <a:bodyPr wrap="square" lIns="0" tIns="0" rIns="0" bIns="0" rtlCol="0" anchor="t"/>
          <a:lstStyle/>
          <a:p>
            <a:pPr algn="l" indent="0" marL="0">
              <a:lnSpc>
                <a:spcPts val="2000"/>
              </a:lnSpc>
              <a:buNone/>
            </a:pPr>
            <a:r>
              <a:rPr lang="en-US" sz="1250" dirty="0">
                <a:solidFill>
                  <a:srgbClr val="E0D6DE"/>
                </a:solidFill>
                <a:highlight>
                  <a:srgbClr val="00184D"/>
                </a:highlight>
                <a:latin typeface="Consolas" pitchFamily="34" charset="0"/>
                <a:ea typeface="Consolas" pitchFamily="34" charset="-122"/>
                <a:cs typeface="Consolas" pitchFamily="34" charset="-120"/>
              </a:rPr>
              <a:t>:root {  --primary-color: #007bff;  --font-size-base: 16px;}</a:t>
            </a:r>
            <a:endParaRPr lang="en-US" sz="1250" dirty="0"/>
          </a:p>
        </p:txBody>
      </p:sp>
      <p:sp>
        <p:nvSpPr>
          <p:cNvPr id="9" name="Shape 7"/>
          <p:cNvSpPr/>
          <p:nvPr/>
        </p:nvSpPr>
        <p:spPr>
          <a:xfrm>
            <a:off x="5194340" y="1603058"/>
            <a:ext cx="4241840" cy="5150287"/>
          </a:xfrm>
          <a:prstGeom prst="roundRect">
            <a:avLst>
              <a:gd name="adj" fmla="val 561"/>
            </a:avLst>
          </a:prstGeom>
          <a:solidFill>
            <a:srgbClr val="26262B"/>
          </a:solidFill>
          <a:ln/>
        </p:spPr>
      </p:sp>
      <p:sp>
        <p:nvSpPr>
          <p:cNvPr id="10" name="Text 8"/>
          <p:cNvSpPr/>
          <p:nvPr/>
        </p:nvSpPr>
        <p:spPr>
          <a:xfrm>
            <a:off x="5353050" y="1761768"/>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E0D6DE"/>
                </a:solidFill>
                <a:latin typeface="Sora Medium" pitchFamily="34" charset="0"/>
                <a:ea typeface="Sora Medium" pitchFamily="34" charset="-122"/>
                <a:cs typeface="Sora Medium" pitchFamily="34" charset="-120"/>
              </a:rPr>
              <a:t>Using Variables</a:t>
            </a:r>
            <a:endParaRPr lang="en-US" sz="1550" dirty="0"/>
          </a:p>
        </p:txBody>
      </p:sp>
      <p:sp>
        <p:nvSpPr>
          <p:cNvPr id="11" name="Text 9"/>
          <p:cNvSpPr/>
          <p:nvPr/>
        </p:nvSpPr>
        <p:spPr>
          <a:xfrm>
            <a:off x="5353050" y="2105025"/>
            <a:ext cx="3924419" cy="1278017"/>
          </a:xfrm>
          <a:prstGeom prst="rect">
            <a:avLst/>
          </a:prstGeom>
          <a:noFill/>
          <a:ln/>
        </p:spPr>
        <p:txBody>
          <a:bodyPr wrap="square" lIns="0" tIns="0" rIns="0" bIns="0" rtlCol="0" anchor="t"/>
          <a:lstStyle/>
          <a:p>
            <a:pPr algn="l" indent="0" marL="0">
              <a:lnSpc>
                <a:spcPts val="2000"/>
              </a:lnSpc>
              <a:buNone/>
            </a:pPr>
            <a:r>
              <a:rPr lang="en-US" sz="1250" dirty="0">
                <a:solidFill>
                  <a:srgbClr val="E0D6DE"/>
                </a:solidFill>
                <a:latin typeface="Noto Sans TC" pitchFamily="34" charset="0"/>
                <a:ea typeface="Noto Sans TC" pitchFamily="34" charset="-122"/>
                <a:cs typeface="Noto Sans TC" pitchFamily="34" charset="-120"/>
              </a:rPr>
              <a:t>To use a CSS variable, you employ the </a:t>
            </a:r>
            <a:pPr algn="l" indent="0" marL="0">
              <a:lnSpc>
                <a:spcPts val="2000"/>
              </a:lnSpc>
              <a:buNone/>
            </a:pPr>
            <a:r>
              <a:rPr lang="en-US" sz="1250" dirty="0">
                <a:solidFill>
                  <a:srgbClr val="E0D6DE"/>
                </a:solidFill>
                <a:highlight>
                  <a:srgbClr val="00184D"/>
                </a:highlight>
                <a:latin typeface="Consolas" pitchFamily="34" charset="0"/>
                <a:ea typeface="Consolas" pitchFamily="34" charset="-122"/>
                <a:cs typeface="Consolas" pitchFamily="34" charset="-120"/>
              </a:rPr>
              <a:t>var()</a:t>
            </a:r>
            <a:pPr algn="l" indent="0" marL="0">
              <a:lnSpc>
                <a:spcPts val="2000"/>
              </a:lnSpc>
              <a:buNone/>
            </a:pPr>
            <a:r>
              <a:rPr lang="en-US" sz="1250" dirty="0">
                <a:solidFill>
                  <a:srgbClr val="E0D6DE"/>
                </a:solidFill>
                <a:latin typeface="Noto Sans TC" pitchFamily="34" charset="0"/>
                <a:ea typeface="Noto Sans TC" pitchFamily="34" charset="-122"/>
                <a:cs typeface="Noto Sans TC" pitchFamily="34" charset="-120"/>
              </a:rPr>
              <a:t> function, passing the variable name as an argument. This function can also accept a fallback value, which is used if the variable is not defined, enhancing robustness.</a:t>
            </a:r>
            <a:endParaRPr lang="en-US" sz="1250" dirty="0"/>
          </a:p>
        </p:txBody>
      </p:sp>
      <p:sp>
        <p:nvSpPr>
          <p:cNvPr id="12" name="Shape 10"/>
          <p:cNvSpPr/>
          <p:nvPr/>
        </p:nvSpPr>
        <p:spPr>
          <a:xfrm>
            <a:off x="5353050" y="3561636"/>
            <a:ext cx="3924419" cy="1508522"/>
          </a:xfrm>
          <a:prstGeom prst="roundRect">
            <a:avLst>
              <a:gd name="adj" fmla="val 1579"/>
            </a:avLst>
          </a:prstGeom>
          <a:solidFill>
            <a:srgbClr val="00184D"/>
          </a:solidFill>
          <a:ln/>
        </p:spPr>
      </p:sp>
      <p:sp>
        <p:nvSpPr>
          <p:cNvPr id="13" name="Shape 11"/>
          <p:cNvSpPr/>
          <p:nvPr/>
        </p:nvSpPr>
        <p:spPr>
          <a:xfrm>
            <a:off x="5345192" y="3561636"/>
            <a:ext cx="3940135" cy="1508522"/>
          </a:xfrm>
          <a:prstGeom prst="roundRect">
            <a:avLst>
              <a:gd name="adj" fmla="val 1579"/>
            </a:avLst>
          </a:prstGeom>
          <a:solidFill>
            <a:srgbClr val="00184D"/>
          </a:solidFill>
          <a:ln/>
        </p:spPr>
      </p:sp>
      <p:sp>
        <p:nvSpPr>
          <p:cNvPr id="14" name="Text 12"/>
          <p:cNvSpPr/>
          <p:nvPr/>
        </p:nvSpPr>
        <p:spPr>
          <a:xfrm>
            <a:off x="5503902" y="3680698"/>
            <a:ext cx="3622715" cy="1270397"/>
          </a:xfrm>
          <a:prstGeom prst="rect">
            <a:avLst/>
          </a:prstGeom>
          <a:noFill/>
          <a:ln/>
        </p:spPr>
        <p:txBody>
          <a:bodyPr wrap="square" lIns="0" tIns="0" rIns="0" bIns="0" rtlCol="0" anchor="t"/>
          <a:lstStyle/>
          <a:p>
            <a:pPr algn="l" indent="0" marL="0">
              <a:lnSpc>
                <a:spcPts val="2000"/>
              </a:lnSpc>
              <a:buNone/>
            </a:pPr>
            <a:r>
              <a:rPr lang="en-US" sz="1250" dirty="0">
                <a:solidFill>
                  <a:srgbClr val="E0D6DE"/>
                </a:solidFill>
                <a:highlight>
                  <a:srgbClr val="00184D"/>
                </a:highlight>
                <a:latin typeface="Consolas" pitchFamily="34" charset="0"/>
                <a:ea typeface="Consolas" pitchFamily="34" charset="-122"/>
                <a:cs typeface="Consolas" pitchFamily="34" charset="-120"/>
              </a:rPr>
              <a:t>.button {  background-color: var(--primary-color);  font-size: var(--font-size-base);}</a:t>
            </a:r>
            <a:endParaRPr lang="en-US" sz="1250" dirty="0"/>
          </a:p>
        </p:txBody>
      </p:sp>
      <p:sp>
        <p:nvSpPr>
          <p:cNvPr id="15" name="Shape 13"/>
          <p:cNvSpPr/>
          <p:nvPr/>
        </p:nvSpPr>
        <p:spPr>
          <a:xfrm>
            <a:off x="9594890" y="1603058"/>
            <a:ext cx="4241840" cy="5150287"/>
          </a:xfrm>
          <a:prstGeom prst="roundRect">
            <a:avLst>
              <a:gd name="adj" fmla="val 561"/>
            </a:avLst>
          </a:prstGeom>
          <a:solidFill>
            <a:srgbClr val="26262B"/>
          </a:solidFill>
          <a:ln/>
        </p:spPr>
      </p:sp>
      <p:sp>
        <p:nvSpPr>
          <p:cNvPr id="16" name="Text 14"/>
          <p:cNvSpPr/>
          <p:nvPr/>
        </p:nvSpPr>
        <p:spPr>
          <a:xfrm>
            <a:off x="9753600" y="1761768"/>
            <a:ext cx="3033593" cy="248007"/>
          </a:xfrm>
          <a:prstGeom prst="rect">
            <a:avLst/>
          </a:prstGeom>
          <a:noFill/>
          <a:ln/>
        </p:spPr>
        <p:txBody>
          <a:bodyPr wrap="none" lIns="0" tIns="0" rIns="0" bIns="0" rtlCol="0" anchor="t"/>
          <a:lstStyle/>
          <a:p>
            <a:pPr algn="l" indent="0" marL="0">
              <a:lnSpc>
                <a:spcPts val="1950"/>
              </a:lnSpc>
              <a:buNone/>
            </a:pPr>
            <a:r>
              <a:rPr lang="en-US" sz="1550" dirty="0">
                <a:solidFill>
                  <a:srgbClr val="E0D6DE"/>
                </a:solidFill>
                <a:latin typeface="Sora Medium" pitchFamily="34" charset="0"/>
                <a:ea typeface="Sora Medium" pitchFamily="34" charset="-122"/>
                <a:cs typeface="Sora Medium" pitchFamily="34" charset="-120"/>
              </a:rPr>
              <a:t>Real-World Example: Theming</a:t>
            </a:r>
            <a:endParaRPr lang="en-US" sz="1550" dirty="0"/>
          </a:p>
        </p:txBody>
      </p:sp>
      <p:sp>
        <p:nvSpPr>
          <p:cNvPr id="17" name="Text 15"/>
          <p:cNvSpPr/>
          <p:nvPr/>
        </p:nvSpPr>
        <p:spPr>
          <a:xfrm>
            <a:off x="9753600" y="2105025"/>
            <a:ext cx="3924419" cy="1532096"/>
          </a:xfrm>
          <a:prstGeom prst="rect">
            <a:avLst/>
          </a:prstGeom>
          <a:noFill/>
          <a:ln/>
        </p:spPr>
        <p:txBody>
          <a:bodyPr wrap="square" lIns="0" tIns="0" rIns="0" bIns="0" rtlCol="0" anchor="t"/>
          <a:lstStyle/>
          <a:p>
            <a:pPr algn="l" indent="0" marL="0">
              <a:lnSpc>
                <a:spcPts val="2000"/>
              </a:lnSpc>
              <a:buNone/>
            </a:pPr>
            <a:r>
              <a:rPr lang="en-US" sz="1250" dirty="0">
                <a:solidFill>
                  <a:srgbClr val="E0D6DE"/>
                </a:solidFill>
                <a:latin typeface="Noto Sans TC" pitchFamily="34" charset="0"/>
                <a:ea typeface="Noto Sans TC" pitchFamily="34" charset="-122"/>
                <a:cs typeface="Noto Sans TC" pitchFamily="34" charset="-120"/>
              </a:rPr>
              <a:t>Imagine you have a website with a light and dark theme. Instead of writing separate CSS for each, define theme colors as variables. When a user switches themes, simply update the variable values in the </a:t>
            </a:r>
            <a:pPr algn="l" indent="0" marL="0">
              <a:lnSpc>
                <a:spcPts val="2000"/>
              </a:lnSpc>
              <a:buNone/>
            </a:pPr>
            <a:r>
              <a:rPr lang="en-US" sz="1250" dirty="0">
                <a:solidFill>
                  <a:srgbClr val="E0D6DE"/>
                </a:solidFill>
                <a:highlight>
                  <a:srgbClr val="00184D"/>
                </a:highlight>
                <a:latin typeface="Consolas" pitchFamily="34" charset="0"/>
                <a:ea typeface="Consolas" pitchFamily="34" charset="-122"/>
                <a:cs typeface="Consolas" pitchFamily="34" charset="-120"/>
              </a:rPr>
              <a:t>:root</a:t>
            </a:r>
            <a:pPr algn="l" indent="0" marL="0">
              <a:lnSpc>
                <a:spcPts val="2000"/>
              </a:lnSpc>
              <a:buNone/>
            </a:pPr>
            <a:r>
              <a:rPr lang="en-US" sz="1250" dirty="0">
                <a:solidFill>
                  <a:srgbClr val="E0D6DE"/>
                </a:solidFill>
                <a:latin typeface="Noto Sans TC" pitchFamily="34" charset="0"/>
                <a:ea typeface="Noto Sans TC" pitchFamily="34" charset="-122"/>
                <a:cs typeface="Noto Sans TC" pitchFamily="34" charset="-120"/>
              </a:rPr>
              <a:t> scope. This instantly applies the new theme across your entire site, saving time and code.</a:t>
            </a:r>
            <a:endParaRPr lang="en-US" sz="1250" dirty="0"/>
          </a:p>
        </p:txBody>
      </p:sp>
      <p:sp>
        <p:nvSpPr>
          <p:cNvPr id="18" name="Shape 16"/>
          <p:cNvSpPr/>
          <p:nvPr/>
        </p:nvSpPr>
        <p:spPr>
          <a:xfrm>
            <a:off x="9753600" y="3815715"/>
            <a:ext cx="3924419" cy="2778919"/>
          </a:xfrm>
          <a:prstGeom prst="roundRect">
            <a:avLst>
              <a:gd name="adj" fmla="val 857"/>
            </a:avLst>
          </a:prstGeom>
          <a:solidFill>
            <a:srgbClr val="00184D"/>
          </a:solidFill>
          <a:ln/>
        </p:spPr>
      </p:sp>
      <p:sp>
        <p:nvSpPr>
          <p:cNvPr id="19" name="Shape 17"/>
          <p:cNvSpPr/>
          <p:nvPr/>
        </p:nvSpPr>
        <p:spPr>
          <a:xfrm>
            <a:off x="9745742" y="3815715"/>
            <a:ext cx="3940135" cy="2778919"/>
          </a:xfrm>
          <a:prstGeom prst="roundRect">
            <a:avLst>
              <a:gd name="adj" fmla="val 857"/>
            </a:avLst>
          </a:prstGeom>
          <a:solidFill>
            <a:srgbClr val="00184D"/>
          </a:solidFill>
          <a:ln/>
        </p:spPr>
      </p:sp>
      <p:sp>
        <p:nvSpPr>
          <p:cNvPr id="20" name="Text 18"/>
          <p:cNvSpPr/>
          <p:nvPr/>
        </p:nvSpPr>
        <p:spPr>
          <a:xfrm>
            <a:off x="9904452" y="3934778"/>
            <a:ext cx="3622715" cy="2540794"/>
          </a:xfrm>
          <a:prstGeom prst="rect">
            <a:avLst/>
          </a:prstGeom>
          <a:noFill/>
          <a:ln/>
        </p:spPr>
        <p:txBody>
          <a:bodyPr wrap="square" lIns="0" tIns="0" rIns="0" bIns="0" rtlCol="0" anchor="t"/>
          <a:lstStyle/>
          <a:p>
            <a:pPr algn="l" indent="0" marL="0">
              <a:lnSpc>
                <a:spcPts val="2000"/>
              </a:lnSpc>
              <a:buNone/>
            </a:pPr>
            <a:r>
              <a:rPr lang="en-US" sz="1250" dirty="0">
                <a:solidFill>
                  <a:srgbClr val="E0D6DE"/>
                </a:solidFill>
                <a:highlight>
                  <a:srgbClr val="00184D"/>
                </a:highlight>
                <a:latin typeface="Consolas" pitchFamily="34" charset="0"/>
                <a:ea typeface="Consolas" pitchFamily="34" charset="-122"/>
                <a:cs typeface="Consolas" pitchFamily="34" charset="-120"/>
              </a:rPr>
              <a:t>body.light-theme {  --text-color: #333;  --bg-color: #fff;}body.dark-theme {  --text-color: #fff;  --bg-color: #333;}</a:t>
            </a:r>
            <a:endParaRPr lang="en-US" sz="1250" dirty="0"/>
          </a:p>
        </p:txBody>
      </p:sp>
      <p:sp>
        <p:nvSpPr>
          <p:cNvPr id="21" name="Text 19"/>
          <p:cNvSpPr/>
          <p:nvPr/>
        </p:nvSpPr>
        <p:spPr>
          <a:xfrm>
            <a:off x="793790" y="6931938"/>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E0D6DE"/>
                </a:solidFill>
                <a:latin typeface="Noto Sans TC" pitchFamily="34" charset="0"/>
                <a:ea typeface="Noto Sans TC" pitchFamily="34" charset="-122"/>
                <a:cs typeface="Noto Sans TC" pitchFamily="34" charset="-120"/>
              </a:rPr>
              <a:t>CSS variables are like smart paint buckets for your website. Instead of having to manually change the color of every wall, you simply change the color in your "color variable" bucket, and all the walls painted with that bucket instantly update. This makes global style changes, like switching themes, incredibly efficient and easy to manage.</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73505"/>
            <a:ext cx="8519041" cy="460772"/>
          </a:xfrm>
          <a:prstGeom prst="rect">
            <a:avLst/>
          </a:prstGeom>
          <a:noFill/>
          <a:ln/>
        </p:spPr>
        <p:txBody>
          <a:bodyPr wrap="none" lIns="0" tIns="0" rIns="0" bIns="0" rtlCol="0" anchor="t"/>
          <a:lstStyle/>
          <a:p>
            <a:pPr algn="l" indent="0" marL="0">
              <a:lnSpc>
                <a:spcPts val="3600"/>
              </a:lnSpc>
              <a:buNone/>
            </a:pPr>
            <a:r>
              <a:rPr lang="en-US" sz="2900" dirty="0">
                <a:solidFill>
                  <a:srgbClr val="97B8FF"/>
                </a:solidFill>
                <a:latin typeface="Sora Medium" pitchFamily="34" charset="0"/>
                <a:ea typeface="Sora Medium" pitchFamily="34" charset="-122"/>
                <a:cs typeface="Sora Medium" pitchFamily="34" charset="-120"/>
              </a:rPr>
              <a:t>Bringing Designs to Life with CSS Animations</a:t>
            </a:r>
            <a:endParaRPr lang="en-US" sz="2900" dirty="0"/>
          </a:p>
        </p:txBody>
      </p:sp>
      <p:sp>
        <p:nvSpPr>
          <p:cNvPr id="3" name="Text 1"/>
          <p:cNvSpPr/>
          <p:nvPr/>
        </p:nvSpPr>
        <p:spPr>
          <a:xfrm>
            <a:off x="4064198" y="2129076"/>
            <a:ext cx="1842968" cy="230386"/>
          </a:xfrm>
          <a:prstGeom prst="rect">
            <a:avLst/>
          </a:prstGeom>
          <a:noFill/>
          <a:ln/>
        </p:spPr>
        <p:txBody>
          <a:bodyPr wrap="none" lIns="0" tIns="0" rIns="0" bIns="0" rtlCol="0" anchor="t"/>
          <a:lstStyle/>
          <a:p>
            <a:pPr algn="r" indent="0" marL="0">
              <a:lnSpc>
                <a:spcPts val="1800"/>
              </a:lnSpc>
              <a:buNone/>
            </a:pPr>
            <a:r>
              <a:rPr lang="en-US" sz="1450" dirty="0">
                <a:solidFill>
                  <a:srgbClr val="E0D6DE"/>
                </a:solidFill>
                <a:latin typeface="Sora Medium" pitchFamily="34" charset="0"/>
                <a:ea typeface="Sora Medium" pitchFamily="34" charset="-122"/>
                <a:cs typeface="Sora Medium" pitchFamily="34" charset="-120"/>
              </a:rPr>
              <a:t>Keyframes</a:t>
            </a:r>
            <a:endParaRPr lang="en-US" sz="1450" dirty="0"/>
          </a:p>
        </p:txBody>
      </p:sp>
      <p:sp>
        <p:nvSpPr>
          <p:cNvPr id="4" name="Text 2"/>
          <p:cNvSpPr/>
          <p:nvPr/>
        </p:nvSpPr>
        <p:spPr>
          <a:xfrm>
            <a:off x="793790" y="2447806"/>
            <a:ext cx="5113377" cy="722471"/>
          </a:xfrm>
          <a:prstGeom prst="rect">
            <a:avLst/>
          </a:prstGeom>
          <a:noFill/>
          <a:ln/>
        </p:spPr>
        <p:txBody>
          <a:bodyPr wrap="square" lIns="0" tIns="0" rIns="0" bIns="0" rtlCol="0" anchor="t"/>
          <a:lstStyle/>
          <a:p>
            <a:pPr algn="r" indent="0" marL="0">
              <a:lnSpc>
                <a:spcPts val="1850"/>
              </a:lnSpc>
              <a:buNone/>
            </a:pPr>
            <a:r>
              <a:rPr lang="en-US" sz="1150" dirty="0">
                <a:solidFill>
                  <a:srgbClr val="E0D6DE"/>
                </a:solidFill>
                <a:latin typeface="Noto Sans TC" pitchFamily="34" charset="0"/>
                <a:ea typeface="Noto Sans TC" pitchFamily="34" charset="-122"/>
                <a:cs typeface="Noto Sans TC" pitchFamily="34" charset="-120"/>
              </a:rPr>
              <a:t>Animations are built using </a:t>
            </a:r>
            <a:pPr algn="r" indent="0" marL="0">
              <a:lnSpc>
                <a:spcPts val="1850"/>
              </a:lnSpc>
              <a:buNone/>
            </a:pPr>
            <a:r>
              <a:rPr lang="en-US" sz="1150" dirty="0">
                <a:solidFill>
                  <a:srgbClr val="E0D6DE"/>
                </a:solidFill>
                <a:highlight>
                  <a:srgbClr val="00184D"/>
                </a:highlight>
                <a:latin typeface="Consolas" pitchFamily="34" charset="0"/>
                <a:ea typeface="Consolas" pitchFamily="34" charset="-122"/>
                <a:cs typeface="Consolas" pitchFamily="34" charset="-120"/>
              </a:rPr>
              <a:t>@keyframes</a:t>
            </a:r>
            <a:pPr algn="r" indent="0" marL="0">
              <a:lnSpc>
                <a:spcPts val="1850"/>
              </a:lnSpc>
              <a:buNone/>
            </a:pPr>
            <a:r>
              <a:rPr lang="en-US" sz="1150" dirty="0">
                <a:solidFill>
                  <a:srgbClr val="E0D6DE"/>
                </a:solidFill>
                <a:latin typeface="Noto Sans TC" pitchFamily="34" charset="0"/>
                <a:ea typeface="Noto Sans TC" pitchFamily="34" charset="-122"/>
                <a:cs typeface="Noto Sans TC" pitchFamily="34" charset="-120"/>
              </a:rPr>
              <a:t>, which define specific styles at different stages of the animation (e.g., </a:t>
            </a:r>
            <a:pPr algn="r" indent="0" marL="0">
              <a:lnSpc>
                <a:spcPts val="1850"/>
              </a:lnSpc>
              <a:buNone/>
            </a:pPr>
            <a:r>
              <a:rPr lang="en-US" sz="1150" dirty="0">
                <a:solidFill>
                  <a:srgbClr val="E0D6DE"/>
                </a:solidFill>
                <a:highlight>
                  <a:srgbClr val="00184D"/>
                </a:highlight>
                <a:latin typeface="Consolas" pitchFamily="34" charset="0"/>
                <a:ea typeface="Consolas" pitchFamily="34" charset="-122"/>
                <a:cs typeface="Consolas" pitchFamily="34" charset="-120"/>
              </a:rPr>
              <a:t>0%</a:t>
            </a:r>
            <a:pPr algn="r" indent="0" marL="0">
              <a:lnSpc>
                <a:spcPts val="1850"/>
              </a:lnSpc>
              <a:buNone/>
            </a:pPr>
            <a:r>
              <a:rPr lang="en-US" sz="1150" dirty="0">
                <a:solidFill>
                  <a:srgbClr val="E0D6DE"/>
                </a:solidFill>
                <a:latin typeface="Noto Sans TC" pitchFamily="34" charset="0"/>
                <a:ea typeface="Noto Sans TC" pitchFamily="34" charset="-122"/>
                <a:cs typeface="Noto Sans TC" pitchFamily="34" charset="-120"/>
              </a:rPr>
              <a:t>, </a:t>
            </a:r>
            <a:pPr algn="r" indent="0" marL="0">
              <a:lnSpc>
                <a:spcPts val="1850"/>
              </a:lnSpc>
              <a:buNone/>
            </a:pPr>
            <a:r>
              <a:rPr lang="en-US" sz="1150" dirty="0">
                <a:solidFill>
                  <a:srgbClr val="E0D6DE"/>
                </a:solidFill>
                <a:highlight>
                  <a:srgbClr val="00184D"/>
                </a:highlight>
                <a:latin typeface="Consolas" pitchFamily="34" charset="0"/>
                <a:ea typeface="Consolas" pitchFamily="34" charset="-122"/>
                <a:cs typeface="Consolas" pitchFamily="34" charset="-120"/>
              </a:rPr>
              <a:t>50%</a:t>
            </a:r>
            <a:pPr algn="r" indent="0" marL="0">
              <a:lnSpc>
                <a:spcPts val="1850"/>
              </a:lnSpc>
              <a:buNone/>
            </a:pPr>
            <a:r>
              <a:rPr lang="en-US" sz="1150" dirty="0">
                <a:solidFill>
                  <a:srgbClr val="E0D6DE"/>
                </a:solidFill>
                <a:latin typeface="Noto Sans TC" pitchFamily="34" charset="0"/>
                <a:ea typeface="Noto Sans TC" pitchFamily="34" charset="-122"/>
                <a:cs typeface="Noto Sans TC" pitchFamily="34" charset="-120"/>
              </a:rPr>
              <a:t>, </a:t>
            </a:r>
            <a:pPr algn="r" indent="0" marL="0">
              <a:lnSpc>
                <a:spcPts val="1850"/>
              </a:lnSpc>
              <a:buNone/>
            </a:pPr>
            <a:r>
              <a:rPr lang="en-US" sz="1150" dirty="0">
                <a:solidFill>
                  <a:srgbClr val="E0D6DE"/>
                </a:solidFill>
                <a:highlight>
                  <a:srgbClr val="00184D"/>
                </a:highlight>
                <a:latin typeface="Consolas" pitchFamily="34" charset="0"/>
                <a:ea typeface="Consolas" pitchFamily="34" charset="-122"/>
                <a:cs typeface="Consolas" pitchFamily="34" charset="-120"/>
              </a:rPr>
              <a:t>100%</a:t>
            </a:r>
            <a:pPr algn="r" indent="0" marL="0">
              <a:lnSpc>
                <a:spcPts val="1850"/>
              </a:lnSpc>
              <a:buNone/>
            </a:pPr>
            <a:r>
              <a:rPr lang="en-US" sz="1150" dirty="0">
                <a:solidFill>
                  <a:srgbClr val="E0D6DE"/>
                </a:solidFill>
                <a:latin typeface="Noto Sans TC" pitchFamily="34" charset="0"/>
                <a:ea typeface="Noto Sans TC" pitchFamily="34" charset="-122"/>
                <a:cs typeface="Noto Sans TC" pitchFamily="34" charset="-120"/>
              </a:rPr>
              <a:t>). This allows for complex sequences of changes.</a:t>
            </a:r>
            <a:endParaRPr lang="en-US" sz="1150" dirty="0"/>
          </a:p>
        </p:txBody>
      </p:sp>
      <p:sp>
        <p:nvSpPr>
          <p:cNvPr id="5" name="Shape 3"/>
          <p:cNvSpPr/>
          <p:nvPr/>
        </p:nvSpPr>
        <p:spPr>
          <a:xfrm>
            <a:off x="793790" y="3336131"/>
            <a:ext cx="5113377" cy="1399699"/>
          </a:xfrm>
          <a:prstGeom prst="roundRect">
            <a:avLst>
              <a:gd name="adj" fmla="val 1580"/>
            </a:avLst>
          </a:prstGeom>
          <a:solidFill>
            <a:srgbClr val="00184D"/>
          </a:solidFill>
          <a:ln/>
        </p:spPr>
      </p:sp>
      <p:sp>
        <p:nvSpPr>
          <p:cNvPr id="6" name="Shape 4"/>
          <p:cNvSpPr/>
          <p:nvPr/>
        </p:nvSpPr>
        <p:spPr>
          <a:xfrm>
            <a:off x="786527" y="3336131"/>
            <a:ext cx="5127903" cy="1399699"/>
          </a:xfrm>
          <a:prstGeom prst="roundRect">
            <a:avLst>
              <a:gd name="adj" fmla="val 1580"/>
            </a:avLst>
          </a:prstGeom>
          <a:solidFill>
            <a:srgbClr val="00184D"/>
          </a:solidFill>
          <a:ln/>
        </p:spPr>
      </p:sp>
      <p:sp>
        <p:nvSpPr>
          <p:cNvPr id="7" name="Text 5"/>
          <p:cNvSpPr/>
          <p:nvPr/>
        </p:nvSpPr>
        <p:spPr>
          <a:xfrm>
            <a:off x="933926" y="3446621"/>
            <a:ext cx="4833104" cy="1178719"/>
          </a:xfrm>
          <a:prstGeom prst="rect">
            <a:avLst/>
          </a:prstGeom>
          <a:noFill/>
          <a:ln/>
        </p:spPr>
        <p:txBody>
          <a:bodyPr wrap="square" lIns="0" tIns="0" rIns="0" bIns="0" rtlCol="0" anchor="t"/>
          <a:lstStyle/>
          <a:p>
            <a:pPr algn="r" indent="0" marL="0">
              <a:lnSpc>
                <a:spcPts val="1850"/>
              </a:lnSpc>
              <a:buNone/>
            </a:pPr>
            <a:r>
              <a:rPr lang="en-US" sz="1150" dirty="0">
                <a:solidFill>
                  <a:srgbClr val="E0D6DE"/>
                </a:solidFill>
                <a:highlight>
                  <a:srgbClr val="00184D"/>
                </a:highlight>
                <a:latin typeface="Consolas" pitchFamily="34" charset="0"/>
                <a:ea typeface="Consolas" pitchFamily="34" charset="-122"/>
                <a:cs typeface="Consolas" pitchFamily="34" charset="-120"/>
              </a:rPr>
              <a:t>@keyframes slide-in {  from { opacity: 0; transform: translateX(-100%); }  to { opacity: 1; transform: translateX(0); }}</a:t>
            </a:r>
            <a:endParaRPr lang="en-US" sz="1150" dirty="0"/>
          </a:p>
        </p:txBody>
      </p:sp>
      <p:pic>
        <p:nvPicPr>
          <p:cNvPr id="8" name="Image 0" descr="preencoded.png">    </p:cNvPr>
          <p:cNvPicPr>
            <a:picLocks noChangeAspect="1"/>
          </p:cNvPicPr>
          <p:nvPr/>
        </p:nvPicPr>
        <p:blipFill>
          <a:blip r:embed="rId1"/>
          <a:stretch>
            <a:fillRect/>
          </a:stretch>
        </p:blipFill>
        <p:spPr>
          <a:xfrm>
            <a:off x="6128266" y="2986921"/>
            <a:ext cx="2373749" cy="2373749"/>
          </a:xfrm>
          <a:prstGeom prst="rect">
            <a:avLst/>
          </a:prstGeom>
        </p:spPr>
      </p:pic>
      <p:sp>
        <p:nvSpPr>
          <p:cNvPr id="9" name="Shape 6"/>
          <p:cNvSpPr/>
          <p:nvPr/>
        </p:nvSpPr>
        <p:spPr>
          <a:xfrm>
            <a:off x="6323112" y="3181767"/>
            <a:ext cx="368498" cy="368498"/>
          </a:xfrm>
          <a:prstGeom prst="roundRect">
            <a:avLst>
              <a:gd name="adj" fmla="val 2478943"/>
            </a:avLst>
          </a:prstGeom>
          <a:solidFill>
            <a:srgbClr val="26262B"/>
          </a:solidFill>
          <a:ln/>
        </p:spPr>
      </p:sp>
      <p:pic>
        <p:nvPicPr>
          <p:cNvPr id="10" name="Image 1" descr="preencoded.png">    </p:cNvPr>
          <p:cNvPicPr>
            <a:picLocks noChangeAspect="1"/>
          </p:cNvPicPr>
          <p:nvPr/>
        </p:nvPicPr>
        <p:blipFill>
          <a:blip r:embed="rId2"/>
          <a:stretch>
            <a:fillRect/>
          </a:stretch>
        </p:blipFill>
        <p:spPr>
          <a:xfrm>
            <a:off x="6424434" y="3262372"/>
            <a:ext cx="165854" cy="207288"/>
          </a:xfrm>
          <a:prstGeom prst="rect">
            <a:avLst/>
          </a:prstGeom>
        </p:spPr>
      </p:pic>
      <p:sp>
        <p:nvSpPr>
          <p:cNvPr id="11" name="Text 7"/>
          <p:cNvSpPr/>
          <p:nvPr/>
        </p:nvSpPr>
        <p:spPr>
          <a:xfrm>
            <a:off x="8723114" y="2243138"/>
            <a:ext cx="2016800" cy="230386"/>
          </a:xfrm>
          <a:prstGeom prst="rect">
            <a:avLst/>
          </a:prstGeom>
          <a:noFill/>
          <a:ln/>
        </p:spPr>
        <p:txBody>
          <a:bodyPr wrap="none" lIns="0" tIns="0" rIns="0" bIns="0" rtlCol="0" anchor="t"/>
          <a:lstStyle/>
          <a:p>
            <a:pPr algn="l" indent="0" marL="0">
              <a:lnSpc>
                <a:spcPts val="1800"/>
              </a:lnSpc>
              <a:buNone/>
            </a:pPr>
            <a:r>
              <a:rPr lang="en-US" sz="1450" dirty="0">
                <a:solidFill>
                  <a:srgbClr val="E0D6DE"/>
                </a:solidFill>
                <a:latin typeface="Sora Medium" pitchFamily="34" charset="0"/>
                <a:ea typeface="Sora Medium" pitchFamily="34" charset="-122"/>
                <a:cs typeface="Sora Medium" pitchFamily="34" charset="-120"/>
              </a:rPr>
              <a:t>Animation Properties</a:t>
            </a:r>
            <a:endParaRPr lang="en-US" sz="1450" dirty="0"/>
          </a:p>
        </p:txBody>
      </p:sp>
      <p:sp>
        <p:nvSpPr>
          <p:cNvPr id="12" name="Text 8"/>
          <p:cNvSpPr/>
          <p:nvPr/>
        </p:nvSpPr>
        <p:spPr>
          <a:xfrm>
            <a:off x="8723114" y="2561868"/>
            <a:ext cx="5113496" cy="730091"/>
          </a:xfrm>
          <a:prstGeom prst="rect">
            <a:avLst/>
          </a:prstGeom>
          <a:noFill/>
          <a:ln/>
        </p:spPr>
        <p:txBody>
          <a:bodyPr wrap="square" lIns="0" tIns="0" rIns="0" bIns="0" rtlCol="0" anchor="t"/>
          <a:lstStyle/>
          <a:p>
            <a:pPr algn="l" indent="0" marL="0">
              <a:lnSpc>
                <a:spcPts val="1850"/>
              </a:lnSpc>
              <a:buNone/>
            </a:pPr>
            <a:r>
              <a:rPr lang="en-US" sz="1150" dirty="0">
                <a:solidFill>
                  <a:srgbClr val="E0D6DE"/>
                </a:solidFill>
                <a:latin typeface="Noto Sans TC" pitchFamily="34" charset="0"/>
                <a:ea typeface="Noto Sans TC" pitchFamily="34" charset="-122"/>
                <a:cs typeface="Noto Sans TC" pitchFamily="34" charset="-120"/>
              </a:rPr>
              <a:t>Properties like </a:t>
            </a:r>
            <a:pPr algn="l" indent="0" marL="0">
              <a:lnSpc>
                <a:spcPts val="1850"/>
              </a:lnSpc>
              <a:buNone/>
            </a:pPr>
            <a:r>
              <a:rPr lang="en-US" sz="1150" dirty="0">
                <a:solidFill>
                  <a:srgbClr val="E0D6DE"/>
                </a:solidFill>
                <a:highlight>
                  <a:srgbClr val="00184D"/>
                </a:highlight>
                <a:latin typeface="Consolas" pitchFamily="34" charset="0"/>
                <a:ea typeface="Consolas" pitchFamily="34" charset="-122"/>
                <a:cs typeface="Consolas" pitchFamily="34" charset="-120"/>
              </a:rPr>
              <a:t>animation-name</a:t>
            </a:r>
            <a:pPr algn="l" indent="0" marL="0">
              <a:lnSpc>
                <a:spcPts val="1850"/>
              </a:lnSpc>
              <a:buNone/>
            </a:pPr>
            <a:r>
              <a:rPr lang="en-US" sz="1150" dirty="0">
                <a:solidFill>
                  <a:srgbClr val="E0D6DE"/>
                </a:solidFill>
                <a:latin typeface="Noto Sans TC" pitchFamily="34" charset="0"/>
                <a:ea typeface="Noto Sans TC" pitchFamily="34" charset="-122"/>
                <a:cs typeface="Noto Sans TC" pitchFamily="34" charset="-120"/>
              </a:rPr>
              <a:t>, </a:t>
            </a:r>
            <a:pPr algn="l" indent="0" marL="0">
              <a:lnSpc>
                <a:spcPts val="1850"/>
              </a:lnSpc>
              <a:buNone/>
            </a:pPr>
            <a:r>
              <a:rPr lang="en-US" sz="1150" dirty="0">
                <a:solidFill>
                  <a:srgbClr val="E0D6DE"/>
                </a:solidFill>
                <a:highlight>
                  <a:srgbClr val="00184D"/>
                </a:highlight>
                <a:latin typeface="Consolas" pitchFamily="34" charset="0"/>
                <a:ea typeface="Consolas" pitchFamily="34" charset="-122"/>
                <a:cs typeface="Consolas" pitchFamily="34" charset="-120"/>
              </a:rPr>
              <a:t>animation-duration</a:t>
            </a:r>
            <a:pPr algn="l" indent="0" marL="0">
              <a:lnSpc>
                <a:spcPts val="1850"/>
              </a:lnSpc>
              <a:buNone/>
            </a:pPr>
            <a:r>
              <a:rPr lang="en-US" sz="1150" dirty="0">
                <a:solidFill>
                  <a:srgbClr val="E0D6DE"/>
                </a:solidFill>
                <a:latin typeface="Noto Sans TC" pitchFamily="34" charset="0"/>
                <a:ea typeface="Noto Sans TC" pitchFamily="34" charset="-122"/>
                <a:cs typeface="Noto Sans TC" pitchFamily="34" charset="-120"/>
              </a:rPr>
              <a:t>, </a:t>
            </a:r>
            <a:pPr algn="l" indent="0" marL="0">
              <a:lnSpc>
                <a:spcPts val="1850"/>
              </a:lnSpc>
              <a:buNone/>
            </a:pPr>
            <a:r>
              <a:rPr lang="en-US" sz="1150" dirty="0">
                <a:solidFill>
                  <a:srgbClr val="E0D6DE"/>
                </a:solidFill>
                <a:highlight>
                  <a:srgbClr val="00184D"/>
                </a:highlight>
                <a:latin typeface="Consolas" pitchFamily="34" charset="0"/>
                <a:ea typeface="Consolas" pitchFamily="34" charset="-122"/>
                <a:cs typeface="Consolas" pitchFamily="34" charset="-120"/>
              </a:rPr>
              <a:t>animation-iteration-count</a:t>
            </a:r>
            <a:pPr algn="l" indent="0" marL="0">
              <a:lnSpc>
                <a:spcPts val="1850"/>
              </a:lnSpc>
              <a:buNone/>
            </a:pPr>
            <a:r>
              <a:rPr lang="en-US" sz="1150" dirty="0">
                <a:solidFill>
                  <a:srgbClr val="E0D6DE"/>
                </a:solidFill>
                <a:latin typeface="Noto Sans TC" pitchFamily="34" charset="0"/>
                <a:ea typeface="Noto Sans TC" pitchFamily="34" charset="-122"/>
                <a:cs typeface="Noto Sans TC" pitchFamily="34" charset="-120"/>
              </a:rPr>
              <a:t> (how many times it runs), </a:t>
            </a:r>
            <a:pPr algn="l" indent="0" marL="0">
              <a:lnSpc>
                <a:spcPts val="1850"/>
              </a:lnSpc>
              <a:buNone/>
            </a:pPr>
            <a:r>
              <a:rPr lang="en-US" sz="1150" dirty="0">
                <a:solidFill>
                  <a:srgbClr val="E0D6DE"/>
                </a:solidFill>
                <a:highlight>
                  <a:srgbClr val="00184D"/>
                </a:highlight>
                <a:latin typeface="Consolas" pitchFamily="34" charset="0"/>
                <a:ea typeface="Consolas" pitchFamily="34" charset="-122"/>
                <a:cs typeface="Consolas" pitchFamily="34" charset="-120"/>
              </a:rPr>
              <a:t>animation-direction</a:t>
            </a:r>
            <a:pPr algn="l" indent="0" marL="0">
              <a:lnSpc>
                <a:spcPts val="1850"/>
              </a:lnSpc>
              <a:buNone/>
            </a:pPr>
            <a:r>
              <a:rPr lang="en-US" sz="1150" dirty="0">
                <a:solidFill>
                  <a:srgbClr val="E0D6DE"/>
                </a:solidFill>
                <a:latin typeface="Noto Sans TC" pitchFamily="34" charset="0"/>
                <a:ea typeface="Noto Sans TC" pitchFamily="34" charset="-122"/>
                <a:cs typeface="Noto Sans TC" pitchFamily="34" charset="-120"/>
              </a:rPr>
              <a:t>, and </a:t>
            </a:r>
            <a:pPr algn="l" indent="0" marL="0">
              <a:lnSpc>
                <a:spcPts val="1850"/>
              </a:lnSpc>
              <a:buNone/>
            </a:pPr>
            <a:r>
              <a:rPr lang="en-US" sz="1150" dirty="0">
                <a:solidFill>
                  <a:srgbClr val="E0D6DE"/>
                </a:solidFill>
                <a:highlight>
                  <a:srgbClr val="00184D"/>
                </a:highlight>
                <a:latin typeface="Consolas" pitchFamily="34" charset="0"/>
                <a:ea typeface="Consolas" pitchFamily="34" charset="-122"/>
                <a:cs typeface="Consolas" pitchFamily="34" charset="-120"/>
              </a:rPr>
              <a:t>animation-fill-mode</a:t>
            </a:r>
            <a:pPr algn="l" indent="0" marL="0">
              <a:lnSpc>
                <a:spcPts val="1850"/>
              </a:lnSpc>
              <a:buNone/>
            </a:pPr>
            <a:r>
              <a:rPr lang="en-US" sz="1150" dirty="0">
                <a:solidFill>
                  <a:srgbClr val="E0D6DE"/>
                </a:solidFill>
                <a:latin typeface="Noto Sans TC" pitchFamily="34" charset="0"/>
                <a:ea typeface="Noto Sans TC" pitchFamily="34" charset="-122"/>
                <a:cs typeface="Noto Sans TC" pitchFamily="34" charset="-120"/>
              </a:rPr>
              <a:t> (what happens after it finishes) control how the keyframes play out.</a:t>
            </a:r>
            <a:endParaRPr lang="en-US" sz="1150" dirty="0"/>
          </a:p>
        </p:txBody>
      </p:sp>
      <p:sp>
        <p:nvSpPr>
          <p:cNvPr id="13" name="Shape 9"/>
          <p:cNvSpPr/>
          <p:nvPr/>
        </p:nvSpPr>
        <p:spPr>
          <a:xfrm>
            <a:off x="8723114" y="3457813"/>
            <a:ext cx="5113496" cy="1163955"/>
          </a:xfrm>
          <a:prstGeom prst="roundRect">
            <a:avLst>
              <a:gd name="adj" fmla="val 1900"/>
            </a:avLst>
          </a:prstGeom>
          <a:solidFill>
            <a:srgbClr val="00184D"/>
          </a:solidFill>
          <a:ln/>
        </p:spPr>
      </p:sp>
      <p:sp>
        <p:nvSpPr>
          <p:cNvPr id="14" name="Shape 10"/>
          <p:cNvSpPr/>
          <p:nvPr/>
        </p:nvSpPr>
        <p:spPr>
          <a:xfrm>
            <a:off x="8715851" y="3457813"/>
            <a:ext cx="5128022" cy="1163955"/>
          </a:xfrm>
          <a:prstGeom prst="roundRect">
            <a:avLst>
              <a:gd name="adj" fmla="val 1900"/>
            </a:avLst>
          </a:prstGeom>
          <a:solidFill>
            <a:srgbClr val="00184D"/>
          </a:solidFill>
          <a:ln/>
        </p:spPr>
      </p:sp>
      <p:sp>
        <p:nvSpPr>
          <p:cNvPr id="15" name="Text 11"/>
          <p:cNvSpPr/>
          <p:nvPr/>
        </p:nvSpPr>
        <p:spPr>
          <a:xfrm>
            <a:off x="8863251" y="3568303"/>
            <a:ext cx="4833223" cy="942975"/>
          </a:xfrm>
          <a:prstGeom prst="rect">
            <a:avLst/>
          </a:prstGeom>
          <a:noFill/>
          <a:ln/>
        </p:spPr>
        <p:txBody>
          <a:bodyPr wrap="square" lIns="0" tIns="0" rIns="0" bIns="0" rtlCol="0" anchor="t"/>
          <a:lstStyle/>
          <a:p>
            <a:pPr algn="l" indent="0" marL="0">
              <a:lnSpc>
                <a:spcPts val="1850"/>
              </a:lnSpc>
              <a:buNone/>
            </a:pPr>
            <a:r>
              <a:rPr lang="en-US" sz="1150" dirty="0">
                <a:solidFill>
                  <a:srgbClr val="E0D6DE"/>
                </a:solidFill>
                <a:highlight>
                  <a:srgbClr val="00184D"/>
                </a:highlight>
                <a:latin typeface="Consolas" pitchFamily="34" charset="0"/>
                <a:ea typeface="Consolas" pitchFamily="34" charset="-122"/>
                <a:cs typeface="Consolas" pitchFamily="34" charset="-120"/>
              </a:rPr>
              <a:t>.element {  animation: slide-in 1s ease-out forwards;}</a:t>
            </a:r>
            <a:endParaRPr lang="en-US" sz="1150" dirty="0"/>
          </a:p>
        </p:txBody>
      </p:sp>
      <p:pic>
        <p:nvPicPr>
          <p:cNvPr id="16" name="Image 2" descr="preencoded.png">    </p:cNvPr>
          <p:cNvPicPr>
            <a:picLocks noChangeAspect="1"/>
          </p:cNvPicPr>
          <p:nvPr/>
        </p:nvPicPr>
        <p:blipFill>
          <a:blip r:embed="rId3"/>
          <a:stretch>
            <a:fillRect/>
          </a:stretch>
        </p:blipFill>
        <p:spPr>
          <a:xfrm>
            <a:off x="6128266" y="2986921"/>
            <a:ext cx="2373749" cy="2373749"/>
          </a:xfrm>
          <a:prstGeom prst="rect">
            <a:avLst/>
          </a:prstGeom>
        </p:spPr>
      </p:pic>
      <p:sp>
        <p:nvSpPr>
          <p:cNvPr id="17" name="Shape 12"/>
          <p:cNvSpPr/>
          <p:nvPr/>
        </p:nvSpPr>
        <p:spPr>
          <a:xfrm>
            <a:off x="7938552" y="3181767"/>
            <a:ext cx="368498" cy="368498"/>
          </a:xfrm>
          <a:prstGeom prst="roundRect">
            <a:avLst>
              <a:gd name="adj" fmla="val 2478943"/>
            </a:avLst>
          </a:prstGeom>
          <a:solidFill>
            <a:srgbClr val="26262B"/>
          </a:solidFill>
          <a:ln/>
        </p:spPr>
      </p:sp>
      <p:pic>
        <p:nvPicPr>
          <p:cNvPr id="18" name="Image 3" descr="preencoded.png">    </p:cNvPr>
          <p:cNvPicPr>
            <a:picLocks noChangeAspect="1"/>
          </p:cNvPicPr>
          <p:nvPr/>
        </p:nvPicPr>
        <p:blipFill>
          <a:blip r:embed="rId4"/>
          <a:stretch>
            <a:fillRect/>
          </a:stretch>
        </p:blipFill>
        <p:spPr>
          <a:xfrm>
            <a:off x="8039874" y="3262372"/>
            <a:ext cx="165854" cy="207288"/>
          </a:xfrm>
          <a:prstGeom prst="rect">
            <a:avLst/>
          </a:prstGeom>
        </p:spPr>
      </p:pic>
      <p:sp>
        <p:nvSpPr>
          <p:cNvPr id="19" name="Text 13"/>
          <p:cNvSpPr/>
          <p:nvPr/>
        </p:nvSpPr>
        <p:spPr>
          <a:xfrm>
            <a:off x="8723114" y="5070991"/>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E0D6DE"/>
                </a:solidFill>
                <a:latin typeface="Sora Medium" pitchFamily="34" charset="0"/>
                <a:ea typeface="Sora Medium" pitchFamily="34" charset="-122"/>
                <a:cs typeface="Sora Medium" pitchFamily="34" charset="-120"/>
              </a:rPr>
              <a:t>Infinite Loops</a:t>
            </a:r>
            <a:endParaRPr lang="en-US" sz="1450" dirty="0"/>
          </a:p>
        </p:txBody>
      </p:sp>
      <p:sp>
        <p:nvSpPr>
          <p:cNvPr id="20" name="Text 14"/>
          <p:cNvSpPr/>
          <p:nvPr/>
        </p:nvSpPr>
        <p:spPr>
          <a:xfrm>
            <a:off x="8723114" y="5389721"/>
            <a:ext cx="5113496" cy="714851"/>
          </a:xfrm>
          <a:prstGeom prst="rect">
            <a:avLst/>
          </a:prstGeom>
          <a:noFill/>
          <a:ln/>
        </p:spPr>
        <p:txBody>
          <a:bodyPr wrap="square" lIns="0" tIns="0" rIns="0" bIns="0" rtlCol="0" anchor="t"/>
          <a:lstStyle/>
          <a:p>
            <a:pPr algn="l" indent="0" marL="0">
              <a:lnSpc>
                <a:spcPts val="1850"/>
              </a:lnSpc>
              <a:buNone/>
            </a:pPr>
            <a:r>
              <a:rPr lang="en-US" sz="1150" dirty="0">
                <a:solidFill>
                  <a:srgbClr val="E0D6DE"/>
                </a:solidFill>
                <a:latin typeface="Noto Sans TC" pitchFamily="34" charset="0"/>
                <a:ea typeface="Noto Sans TC" pitchFamily="34" charset="-122"/>
                <a:cs typeface="Noto Sans TC" pitchFamily="34" charset="-120"/>
              </a:rPr>
              <a:t>Set </a:t>
            </a:r>
            <a:pPr algn="l" indent="0" marL="0">
              <a:lnSpc>
                <a:spcPts val="1850"/>
              </a:lnSpc>
              <a:buNone/>
            </a:pPr>
            <a:r>
              <a:rPr lang="en-US" sz="1150" dirty="0">
                <a:solidFill>
                  <a:srgbClr val="E0D6DE"/>
                </a:solidFill>
                <a:highlight>
                  <a:srgbClr val="00184D"/>
                </a:highlight>
                <a:latin typeface="Consolas" pitchFamily="34" charset="0"/>
                <a:ea typeface="Consolas" pitchFamily="34" charset="-122"/>
                <a:cs typeface="Consolas" pitchFamily="34" charset="-120"/>
              </a:rPr>
              <a:t>animation-iteration-count: infinite;</a:t>
            </a:r>
            <a:pPr algn="l" indent="0" marL="0">
              <a:lnSpc>
                <a:spcPts val="1850"/>
              </a:lnSpc>
              <a:buNone/>
            </a:pPr>
            <a:r>
              <a:rPr lang="en-US" sz="1150" dirty="0">
                <a:solidFill>
                  <a:srgbClr val="E0D6DE"/>
                </a:solidFill>
                <a:latin typeface="Noto Sans TC" pitchFamily="34" charset="0"/>
                <a:ea typeface="Noto Sans TC" pitchFamily="34" charset="-122"/>
                <a:cs typeface="Noto Sans TC" pitchFamily="34" charset="-120"/>
              </a:rPr>
              <a:t> to create continuous animations, perfect for loading spinners or background effects. Be mindful of performance and user experience with repetitive animations.</a:t>
            </a:r>
            <a:endParaRPr lang="en-US" sz="1150" dirty="0"/>
          </a:p>
        </p:txBody>
      </p:sp>
      <p:pic>
        <p:nvPicPr>
          <p:cNvPr id="21" name="Image 4" descr="preencoded.png">    </p:cNvPr>
          <p:cNvPicPr>
            <a:picLocks noChangeAspect="1"/>
          </p:cNvPicPr>
          <p:nvPr/>
        </p:nvPicPr>
        <p:blipFill>
          <a:blip r:embed="rId5"/>
          <a:stretch>
            <a:fillRect/>
          </a:stretch>
        </p:blipFill>
        <p:spPr>
          <a:xfrm>
            <a:off x="6128266" y="2986921"/>
            <a:ext cx="2373749" cy="2373749"/>
          </a:xfrm>
          <a:prstGeom prst="rect">
            <a:avLst/>
          </a:prstGeom>
        </p:spPr>
      </p:pic>
      <p:sp>
        <p:nvSpPr>
          <p:cNvPr id="22" name="Shape 15"/>
          <p:cNvSpPr/>
          <p:nvPr/>
        </p:nvSpPr>
        <p:spPr>
          <a:xfrm>
            <a:off x="7938552" y="4797207"/>
            <a:ext cx="368498" cy="368498"/>
          </a:xfrm>
          <a:prstGeom prst="roundRect">
            <a:avLst>
              <a:gd name="adj" fmla="val 2478943"/>
            </a:avLst>
          </a:prstGeom>
          <a:solidFill>
            <a:srgbClr val="26262B"/>
          </a:solidFill>
          <a:ln/>
        </p:spPr>
      </p:sp>
      <p:pic>
        <p:nvPicPr>
          <p:cNvPr id="23" name="Image 5" descr="preencoded.png">    </p:cNvPr>
          <p:cNvPicPr>
            <a:picLocks noChangeAspect="1"/>
          </p:cNvPicPr>
          <p:nvPr/>
        </p:nvPicPr>
        <p:blipFill>
          <a:blip r:embed="rId6"/>
          <a:stretch>
            <a:fillRect/>
          </a:stretch>
        </p:blipFill>
        <p:spPr>
          <a:xfrm>
            <a:off x="8039874" y="4877812"/>
            <a:ext cx="165854" cy="207288"/>
          </a:xfrm>
          <a:prstGeom prst="rect">
            <a:avLst/>
          </a:prstGeom>
        </p:spPr>
      </p:pic>
      <p:sp>
        <p:nvSpPr>
          <p:cNvPr id="24" name="Text 16"/>
          <p:cNvSpPr/>
          <p:nvPr/>
        </p:nvSpPr>
        <p:spPr>
          <a:xfrm>
            <a:off x="3907036" y="4956929"/>
            <a:ext cx="2000131" cy="230386"/>
          </a:xfrm>
          <a:prstGeom prst="rect">
            <a:avLst/>
          </a:prstGeom>
          <a:noFill/>
          <a:ln/>
        </p:spPr>
        <p:txBody>
          <a:bodyPr wrap="none" lIns="0" tIns="0" rIns="0" bIns="0" rtlCol="0" anchor="t"/>
          <a:lstStyle/>
          <a:p>
            <a:pPr algn="r" indent="0" marL="0">
              <a:lnSpc>
                <a:spcPts val="1800"/>
              </a:lnSpc>
              <a:buNone/>
            </a:pPr>
            <a:r>
              <a:rPr lang="en-US" sz="1450" dirty="0">
                <a:solidFill>
                  <a:srgbClr val="E0D6DE"/>
                </a:solidFill>
                <a:latin typeface="Sora Medium" pitchFamily="34" charset="0"/>
                <a:ea typeface="Sora Medium" pitchFamily="34" charset="-122"/>
                <a:cs typeface="Sora Medium" pitchFamily="34" charset="-120"/>
              </a:rPr>
              <a:t>Example: Traffic Light</a:t>
            </a:r>
            <a:endParaRPr lang="en-US" sz="1450" dirty="0"/>
          </a:p>
        </p:txBody>
      </p:sp>
      <p:sp>
        <p:nvSpPr>
          <p:cNvPr id="25" name="Text 17"/>
          <p:cNvSpPr/>
          <p:nvPr/>
        </p:nvSpPr>
        <p:spPr>
          <a:xfrm>
            <a:off x="793790" y="5275659"/>
            <a:ext cx="5113377" cy="942975"/>
          </a:xfrm>
          <a:prstGeom prst="rect">
            <a:avLst/>
          </a:prstGeom>
          <a:noFill/>
          <a:ln/>
        </p:spPr>
        <p:txBody>
          <a:bodyPr wrap="square" lIns="0" tIns="0" rIns="0" bIns="0" rtlCol="0" anchor="t"/>
          <a:lstStyle/>
          <a:p>
            <a:pPr algn="r" indent="0" marL="0">
              <a:lnSpc>
                <a:spcPts val="1850"/>
              </a:lnSpc>
              <a:buNone/>
            </a:pPr>
            <a:r>
              <a:rPr lang="en-US" sz="1150" dirty="0">
                <a:solidFill>
                  <a:srgbClr val="E0D6DE"/>
                </a:solidFill>
                <a:latin typeface="Noto Sans TC" pitchFamily="34" charset="0"/>
                <a:ea typeface="Noto Sans TC" pitchFamily="34" charset="-122"/>
                <a:cs typeface="Noto Sans TC" pitchFamily="34" charset="-120"/>
              </a:rPr>
              <a:t>Consider a traffic light. An animation would be the sequence of green, yellow, and red lights changing in a specific order and duration, repeating continuously. This structured, timed sequence is exactly what CSS animations allow you to create.</a:t>
            </a:r>
            <a:endParaRPr lang="en-US" sz="1150" dirty="0"/>
          </a:p>
        </p:txBody>
      </p:sp>
      <p:pic>
        <p:nvPicPr>
          <p:cNvPr id="26" name="Image 6" descr="preencoded.png">    </p:cNvPr>
          <p:cNvPicPr>
            <a:picLocks noChangeAspect="1"/>
          </p:cNvPicPr>
          <p:nvPr/>
        </p:nvPicPr>
        <p:blipFill>
          <a:blip r:embed="rId7"/>
          <a:stretch>
            <a:fillRect/>
          </a:stretch>
        </p:blipFill>
        <p:spPr>
          <a:xfrm>
            <a:off x="6128266" y="2986921"/>
            <a:ext cx="2373749" cy="2373749"/>
          </a:xfrm>
          <a:prstGeom prst="rect">
            <a:avLst/>
          </a:prstGeom>
        </p:spPr>
      </p:pic>
      <p:sp>
        <p:nvSpPr>
          <p:cNvPr id="27" name="Shape 18"/>
          <p:cNvSpPr/>
          <p:nvPr/>
        </p:nvSpPr>
        <p:spPr>
          <a:xfrm>
            <a:off x="6323112" y="4797207"/>
            <a:ext cx="368498" cy="368498"/>
          </a:xfrm>
          <a:prstGeom prst="roundRect">
            <a:avLst>
              <a:gd name="adj" fmla="val 2478943"/>
            </a:avLst>
          </a:prstGeom>
          <a:solidFill>
            <a:srgbClr val="26262B"/>
          </a:solidFill>
          <a:ln/>
        </p:spPr>
      </p:sp>
      <p:pic>
        <p:nvPicPr>
          <p:cNvPr id="28" name="Image 7" descr="preencoded.png">    </p:cNvPr>
          <p:cNvPicPr>
            <a:picLocks noChangeAspect="1"/>
          </p:cNvPicPr>
          <p:nvPr/>
        </p:nvPicPr>
        <p:blipFill>
          <a:blip r:embed="rId8"/>
          <a:stretch>
            <a:fillRect/>
          </a:stretch>
        </p:blipFill>
        <p:spPr>
          <a:xfrm>
            <a:off x="6424434" y="4877812"/>
            <a:ext cx="165854" cy="207288"/>
          </a:xfrm>
          <a:prstGeom prst="rect">
            <a:avLst/>
          </a:prstGeom>
        </p:spPr>
      </p:pic>
      <p:sp>
        <p:nvSpPr>
          <p:cNvPr id="29" name="Text 19"/>
          <p:cNvSpPr/>
          <p:nvPr/>
        </p:nvSpPr>
        <p:spPr>
          <a:xfrm>
            <a:off x="793790" y="6384488"/>
            <a:ext cx="13042821" cy="471488"/>
          </a:xfrm>
          <a:prstGeom prst="rect">
            <a:avLst/>
          </a:prstGeom>
          <a:noFill/>
          <a:ln/>
        </p:spPr>
        <p:txBody>
          <a:bodyPr wrap="square" lIns="0" tIns="0" rIns="0" bIns="0" rtlCol="0" anchor="t"/>
          <a:lstStyle/>
          <a:p>
            <a:pPr algn="l" indent="0" marL="0">
              <a:lnSpc>
                <a:spcPts val="1850"/>
              </a:lnSpc>
              <a:buNone/>
            </a:pPr>
            <a:r>
              <a:rPr lang="en-US" sz="1150" dirty="0">
                <a:solidFill>
                  <a:srgbClr val="E0D6DE"/>
                </a:solidFill>
                <a:latin typeface="Noto Sans TC" pitchFamily="34" charset="0"/>
                <a:ea typeface="Noto Sans TC" pitchFamily="34" charset="-122"/>
                <a:cs typeface="Noto Sans TC" pitchFamily="34" charset="-120"/>
              </a:rPr>
              <a:t>CSS animations are like choreographing a dance for your website elements. You define the precise movements and timing of each step (keyframes), and then tell the element how to perform the dance (animation properties). This allows for complex, multi-stage visual effects that can play once or loop endlessly, bringing your design to life beyond simple transitions.</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Slide 1</vt:lpstr>
      <vt:lpstr>Slide 2</vt:lpstr>
      <vt:lpstr>Slide 3</vt:lpstr>
      <vt:lpstr>Slide 4</vt:lpstr>
      <vt:lpstr>Slide 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2025-06-09T17:32:09Z</dcterms:created>
  <dcterms:modified xsi:type="dcterms:W3CDTF">2025-06-09T17:32:09Z</dcterms:modified>
</cp:coreProperties>
</file>